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9" r:id="rId4"/>
    <p:sldId id="258" r:id="rId5"/>
    <p:sldId id="260" r:id="rId6"/>
    <p:sldId id="261" r:id="rId7"/>
    <p:sldId id="265" r:id="rId8"/>
    <p:sldId id="266" r:id="rId9"/>
    <p:sldId id="262" r:id="rId10"/>
    <p:sldId id="263"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5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153237-F5E1-427C-8C6B-9DBDB67B6BC6}" type="datetimeFigureOut">
              <a:rPr lang="ro-RO" smtClean="0"/>
              <a:t>18.02.2015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50428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53237-F5E1-427C-8C6B-9DBDB67B6BC6}" type="datetimeFigureOut">
              <a:rPr lang="ro-RO" smtClean="0"/>
              <a:t>18.02.2015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302152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53237-F5E1-427C-8C6B-9DBDB67B6BC6}" type="datetimeFigureOut">
              <a:rPr lang="ro-RO" smtClean="0"/>
              <a:t>18.02.2015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7B1A720-A0E0-4F7B-A291-3512C9426F5F}" type="slidenum">
              <a:rPr lang="ro-RO" smtClean="0"/>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017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53237-F5E1-427C-8C6B-9DBDB67B6BC6}" type="datetimeFigureOut">
              <a:rPr lang="ro-RO" smtClean="0"/>
              <a:t>18.02.2015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341856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53237-F5E1-427C-8C6B-9DBDB67B6BC6}" type="datetimeFigureOut">
              <a:rPr lang="ro-RO" smtClean="0"/>
              <a:t>18.02.2015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7B1A720-A0E0-4F7B-A291-3512C9426F5F}" type="slidenum">
              <a:rPr lang="ro-RO" smtClean="0"/>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980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53237-F5E1-427C-8C6B-9DBDB67B6BC6}" type="datetimeFigureOut">
              <a:rPr lang="ro-RO" smtClean="0"/>
              <a:t>18.02.2015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120461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153237-F5E1-427C-8C6B-9DBDB67B6BC6}" type="datetimeFigureOut">
              <a:rPr lang="ro-RO" smtClean="0"/>
              <a:t>18.02.2015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241645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153237-F5E1-427C-8C6B-9DBDB67B6BC6}" type="datetimeFigureOut">
              <a:rPr lang="ro-RO" smtClean="0"/>
              <a:t>18.02.2015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346283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153237-F5E1-427C-8C6B-9DBDB67B6BC6}" type="datetimeFigureOut">
              <a:rPr lang="ro-RO" smtClean="0"/>
              <a:t>18.02.2015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403688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53237-F5E1-427C-8C6B-9DBDB67B6BC6}" type="datetimeFigureOut">
              <a:rPr lang="ro-RO" smtClean="0"/>
              <a:t>18.02.2015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5522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153237-F5E1-427C-8C6B-9DBDB67B6BC6}" type="datetimeFigureOut">
              <a:rPr lang="ro-RO" smtClean="0"/>
              <a:t>18.02.2015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23916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153237-F5E1-427C-8C6B-9DBDB67B6BC6}" type="datetimeFigureOut">
              <a:rPr lang="ro-RO" smtClean="0"/>
              <a:t>18.02.2015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114389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153237-F5E1-427C-8C6B-9DBDB67B6BC6}" type="datetimeFigureOut">
              <a:rPr lang="ro-RO" smtClean="0"/>
              <a:t>18.02.2015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80120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53237-F5E1-427C-8C6B-9DBDB67B6BC6}" type="datetimeFigureOut">
              <a:rPr lang="ro-RO" smtClean="0"/>
              <a:t>18.02.2015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399539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53237-F5E1-427C-8C6B-9DBDB67B6BC6}" type="datetimeFigureOut">
              <a:rPr lang="ro-RO" smtClean="0"/>
              <a:t>18.02.2015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7B1A720-A0E0-4F7B-A291-3512C9426F5F}" type="slidenum">
              <a:rPr lang="ro-RO" smtClean="0"/>
              <a:t>‹#›</a:t>
            </a:fld>
            <a:endParaRPr lang="ro-RO"/>
          </a:p>
        </p:txBody>
      </p:sp>
    </p:spTree>
    <p:extLst>
      <p:ext uri="{BB962C8B-B14F-4D97-AF65-F5344CB8AC3E}">
        <p14:creationId xmlns:p14="http://schemas.microsoft.com/office/powerpoint/2010/main" val="311379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7B1A720-A0E0-4F7B-A291-3512C9426F5F}" type="slidenum">
              <a:rPr lang="ro-RO" smtClean="0"/>
              <a:t>‹#›</a:t>
            </a:fld>
            <a:endParaRPr lang="ro-RO"/>
          </a:p>
        </p:txBody>
      </p:sp>
      <p:sp>
        <p:nvSpPr>
          <p:cNvPr id="5" name="Date Placeholder 4"/>
          <p:cNvSpPr>
            <a:spLocks noGrp="1"/>
          </p:cNvSpPr>
          <p:nvPr>
            <p:ph type="dt" sz="half" idx="10"/>
          </p:nvPr>
        </p:nvSpPr>
        <p:spPr/>
        <p:txBody>
          <a:bodyPr/>
          <a:lstStyle/>
          <a:p>
            <a:fld id="{5E153237-F5E1-427C-8C6B-9DBDB67B6BC6}" type="datetimeFigureOut">
              <a:rPr lang="ro-RO" smtClean="0"/>
              <a:t>18.02.2015</a:t>
            </a:fld>
            <a:endParaRPr lang="ro-RO"/>
          </a:p>
        </p:txBody>
      </p:sp>
    </p:spTree>
    <p:extLst>
      <p:ext uri="{BB962C8B-B14F-4D97-AF65-F5344CB8AC3E}">
        <p14:creationId xmlns:p14="http://schemas.microsoft.com/office/powerpoint/2010/main" val="290235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153237-F5E1-427C-8C6B-9DBDB67B6BC6}" type="datetimeFigureOut">
              <a:rPr lang="ro-RO" smtClean="0"/>
              <a:t>18.02.2015</a:t>
            </a:fld>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B1A720-A0E0-4F7B-A291-3512C9426F5F}" type="slidenum">
              <a:rPr lang="ro-RO" smtClean="0"/>
              <a:t>‹#›</a:t>
            </a:fld>
            <a:endParaRPr lang="ro-RO"/>
          </a:p>
        </p:txBody>
      </p:sp>
    </p:spTree>
    <p:extLst>
      <p:ext uri="{BB962C8B-B14F-4D97-AF65-F5344CB8AC3E}">
        <p14:creationId xmlns:p14="http://schemas.microsoft.com/office/powerpoint/2010/main" val="335183715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sz="11500" dirty="0" smtClean="0">
                <a:latin typeface="Bebas Neue" panose="020B0606020202050201" pitchFamily="34" charset="-18"/>
              </a:rPr>
              <a:t>ARGUMENTEZ</a:t>
            </a:r>
            <a:endParaRPr lang="ro-RO" sz="11500" dirty="0">
              <a:latin typeface="Bebas Neue" panose="020B0606020202050201" pitchFamily="34" charset="-18"/>
            </a:endParaRPr>
          </a:p>
        </p:txBody>
      </p:sp>
      <p:sp>
        <p:nvSpPr>
          <p:cNvPr id="3" name="Subtitle 2"/>
          <p:cNvSpPr>
            <a:spLocks noGrp="1"/>
          </p:cNvSpPr>
          <p:nvPr>
            <p:ph type="subTitle" idx="1"/>
          </p:nvPr>
        </p:nvSpPr>
        <p:spPr>
          <a:xfrm>
            <a:off x="1507067" y="3656932"/>
            <a:ext cx="7766936" cy="1096899"/>
          </a:xfrm>
        </p:spPr>
        <p:txBody>
          <a:bodyPr>
            <a:noAutofit/>
          </a:bodyPr>
          <a:lstStyle/>
          <a:p>
            <a:r>
              <a:rPr lang="ro-RO" sz="7200" spc="-150" dirty="0" smtClean="0">
                <a:solidFill>
                  <a:srgbClr val="D65B2A"/>
                </a:solidFill>
                <a:latin typeface="Kaushan Script" panose="03060602040705080205" pitchFamily="66" charset="0"/>
              </a:rPr>
              <a:t>deci exist</a:t>
            </a:r>
            <a:endParaRPr lang="ro-RO" sz="7200" spc="-150" dirty="0">
              <a:solidFill>
                <a:srgbClr val="D65B2A"/>
              </a:solidFill>
              <a:latin typeface="Kaushan Script" panose="03060602040705080205" pitchFamily="66" charset="0"/>
            </a:endParaRPr>
          </a:p>
        </p:txBody>
      </p:sp>
      <p:sp>
        <p:nvSpPr>
          <p:cNvPr id="4" name="TextBox 3"/>
          <p:cNvSpPr txBox="1"/>
          <p:nvPr/>
        </p:nvSpPr>
        <p:spPr>
          <a:xfrm>
            <a:off x="2755039" y="4753831"/>
            <a:ext cx="6518964" cy="400110"/>
          </a:xfrm>
          <a:prstGeom prst="rect">
            <a:avLst/>
          </a:prstGeom>
          <a:noFill/>
        </p:spPr>
        <p:txBody>
          <a:bodyPr wrap="none" rtlCol="0">
            <a:spAutoFit/>
          </a:bodyPr>
          <a:lstStyle/>
          <a:p>
            <a:r>
              <a:rPr lang="ro-RO" sz="2000" dirty="0" smtClean="0">
                <a:latin typeface="Titillium" panose="00000500000000000000" pitchFamily="50" charset="-18"/>
              </a:rPr>
              <a:t>CÂTE CEVA DESPRE CUM SĂ ȘI CUM SĂ NU ARGUMENTEZI</a:t>
            </a:r>
            <a:endParaRPr lang="ro-RO" sz="2000" dirty="0">
              <a:latin typeface="Titillium" panose="00000500000000000000" pitchFamily="50" charset="-18"/>
            </a:endParaRPr>
          </a:p>
        </p:txBody>
      </p:sp>
    </p:spTree>
    <p:extLst>
      <p:ext uri="{BB962C8B-B14F-4D97-AF65-F5344CB8AC3E}">
        <p14:creationId xmlns:p14="http://schemas.microsoft.com/office/powerpoint/2010/main" val="2423942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PRINCIPIUL CĂUTĂRII ADEVĂRULUI</a:t>
            </a:r>
            <a:endParaRPr lang="ro-RO" sz="3400" b="1" dirty="0"/>
          </a:p>
        </p:txBody>
      </p:sp>
      <p:sp>
        <p:nvSpPr>
          <p:cNvPr id="3" name="Content Placeholder 2"/>
          <p:cNvSpPr>
            <a:spLocks noGrp="1"/>
          </p:cNvSpPr>
          <p:nvPr>
            <p:ph idx="1"/>
          </p:nvPr>
        </p:nvSpPr>
        <p:spPr>
          <a:xfrm>
            <a:off x="677334" y="1790163"/>
            <a:ext cx="8596668" cy="4897034"/>
          </a:xfrm>
        </p:spPr>
        <p:txBody>
          <a:bodyPr>
            <a:normAutofit/>
          </a:bodyPr>
          <a:lstStyle/>
          <a:p>
            <a:r>
              <a:rPr lang="ro-RO" sz="2200" dirty="0" smtClean="0"/>
              <a:t>Într-o discuție toți participanții trebuie să-și asume căutarea adevărului, pornind de la prezumția că nu „dețin” adevărul.</a:t>
            </a:r>
          </a:p>
          <a:p>
            <a:r>
              <a:rPr lang="ro-RO" sz="2200" dirty="0" smtClean="0"/>
              <a:t>Dacă consideri că deții adevărul și încerci să-l convingi pe celălalt, cel mai probabil și el pornește de pe aceeași poziție și nimeni nu va ajunge la un adevăr superior.</a:t>
            </a:r>
          </a:p>
          <a:p>
            <a:r>
              <a:rPr lang="ro-RO" sz="2200" dirty="0" smtClean="0"/>
              <a:t>Dacă ai studiat îndelung o problemă, nu te angaja într-o pseudo-discuție, spune-i oponentului că nu crezi că vei găsi argumente care să te facă                                                      să-ți schimbi poziția.</a:t>
            </a:r>
          </a:p>
          <a:p>
            <a:r>
              <a:rPr lang="ro-RO" sz="2200" dirty="0" smtClean="0"/>
              <a:t>Nu ignora sau nega dovezile aduse                                              de cealaltă tabără.</a:t>
            </a:r>
            <a:endParaRPr lang="ro-RO" sz="2200" dirty="0"/>
          </a:p>
        </p:txBody>
      </p:sp>
      <p:pic>
        <p:nvPicPr>
          <p:cNvPr id="4098" name="Picture 2" descr="http://4.bp.blogspot.com/-HwasYOAXako/UVLY0_ZgELI/AAAAAAAAFl4/frDzYf7AV3E/s1600/tru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450" y="4507606"/>
            <a:ext cx="4239674" cy="235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61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PRINCIPIUL CLARITĂȚII</a:t>
            </a:r>
            <a:endParaRPr lang="ro-RO" sz="3400" b="1" dirty="0"/>
          </a:p>
        </p:txBody>
      </p:sp>
      <p:sp>
        <p:nvSpPr>
          <p:cNvPr id="3" name="Content Placeholder 2"/>
          <p:cNvSpPr>
            <a:spLocks noGrp="1"/>
          </p:cNvSpPr>
          <p:nvPr>
            <p:ph idx="1"/>
          </p:nvPr>
        </p:nvSpPr>
        <p:spPr>
          <a:xfrm>
            <a:off x="677334" y="1790163"/>
            <a:ext cx="8596668" cy="4897034"/>
          </a:xfrm>
        </p:spPr>
        <p:txBody>
          <a:bodyPr>
            <a:normAutofit/>
          </a:bodyPr>
          <a:lstStyle/>
          <a:p>
            <a:r>
              <a:rPr lang="ro-RO" sz="2200" dirty="0" smtClean="0"/>
              <a:t>Caută un limbaj accesibil tuturor părților implicate în discuție.</a:t>
            </a:r>
          </a:p>
          <a:p>
            <a:r>
              <a:rPr lang="ro-RO" sz="2200" dirty="0" smtClean="0"/>
              <a:t>Separă clar problema în discuție de orice altă problemă care poate avea legătură cu subiectul discuției.</a:t>
            </a:r>
          </a:p>
          <a:p>
            <a:r>
              <a:rPr lang="ro-RO" sz="2200" dirty="0" smtClean="0"/>
              <a:t>Confuzia lingvistică nu trebuie să fie punctul de oprire al unei discuții, ci un punct de plecare pentru ridicarea nivelului discuției.</a:t>
            </a:r>
            <a:endParaRPr lang="ro-RO" sz="2200" dirty="0"/>
          </a:p>
        </p:txBody>
      </p:sp>
      <p:pic>
        <p:nvPicPr>
          <p:cNvPr id="5122" name="Picture 2" descr="http://www.evilskippyatwork.com/wp-content/uploads/2012/08/Politic-Anim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606" y="4661563"/>
            <a:ext cx="4177271" cy="219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61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CE ESTE ARGUMENTAREA?</a:t>
            </a:r>
            <a:endParaRPr lang="ro-RO" sz="3400" b="1" dirty="0"/>
          </a:p>
        </p:txBody>
      </p:sp>
      <p:sp>
        <p:nvSpPr>
          <p:cNvPr id="3" name="Content Placeholder 2"/>
          <p:cNvSpPr>
            <a:spLocks noGrp="1"/>
          </p:cNvSpPr>
          <p:nvPr>
            <p:ph idx="1"/>
          </p:nvPr>
        </p:nvSpPr>
        <p:spPr>
          <a:xfrm>
            <a:off x="677334" y="1442434"/>
            <a:ext cx="8596668" cy="4897034"/>
          </a:xfrm>
        </p:spPr>
        <p:txBody>
          <a:bodyPr>
            <a:normAutofit/>
          </a:bodyPr>
          <a:lstStyle/>
          <a:p>
            <a:pPr marL="0" indent="0">
              <a:buNone/>
            </a:pPr>
            <a:r>
              <a:rPr lang="ro-RO" sz="2200" dirty="0" smtClean="0"/>
              <a:t>ARGUMENTAREA ESTE PREZENTAREA UNEI AFIRMAȚII SUSȚINUTĂ DE ALTE AFIRMAȚII</a:t>
            </a:r>
          </a:p>
          <a:p>
            <a:pPr marL="0" indent="0">
              <a:buNone/>
            </a:pPr>
            <a:endParaRPr lang="ro-RO" sz="2200" dirty="0" smtClean="0"/>
          </a:p>
          <a:p>
            <a:pPr marL="0" indent="0">
              <a:buNone/>
            </a:pPr>
            <a:r>
              <a:rPr lang="ro-RO" sz="2200" i="1" dirty="0" smtClean="0"/>
              <a:t>O argumentație (un raționament) este alcătuită din două sau mai multe afirmații implicite sau explicite, numite </a:t>
            </a:r>
            <a:r>
              <a:rPr lang="ro-RO" sz="2200" i="1" dirty="0" smtClean="0">
                <a:solidFill>
                  <a:srgbClr val="0070C0"/>
                </a:solidFill>
              </a:rPr>
              <a:t>premise</a:t>
            </a:r>
            <a:r>
              <a:rPr lang="ro-RO" sz="2200" i="1" dirty="0" smtClean="0"/>
              <a:t>, dintre care una sau mai multe susțin sau aduc dovezi în favoarea unei alte afirmații, numită </a:t>
            </a:r>
            <a:r>
              <a:rPr lang="ro-RO" sz="2200" i="1" dirty="0" smtClean="0">
                <a:solidFill>
                  <a:schemeClr val="accent6"/>
                </a:solidFill>
              </a:rPr>
              <a:t>concluzie</a:t>
            </a:r>
            <a:r>
              <a:rPr lang="ro-RO" sz="2200" i="1" dirty="0" smtClean="0"/>
              <a:t>.</a:t>
            </a:r>
          </a:p>
          <a:p>
            <a:pPr marL="0" indent="0">
              <a:buNone/>
            </a:pPr>
            <a:endParaRPr lang="ro-RO" sz="2200" i="1" dirty="0" smtClean="0"/>
          </a:p>
          <a:p>
            <a:r>
              <a:rPr lang="ro-RO" sz="2200" dirty="0" smtClean="0"/>
              <a:t>O opinie este o afirmație nesusținută, un argument este o afirmație susținută.</a:t>
            </a:r>
          </a:p>
          <a:p>
            <a:r>
              <a:rPr lang="ro-RO" sz="2200" dirty="0" smtClean="0"/>
              <a:t>Cel care face o afirmație trebuie (la cerere) să poată               aduce dovezi în favoarea afirmației.</a:t>
            </a:r>
          </a:p>
          <a:p>
            <a:endParaRPr lang="ro-RO" sz="2200" dirty="0"/>
          </a:p>
        </p:txBody>
      </p:sp>
    </p:spTree>
    <p:extLst>
      <p:ext uri="{BB962C8B-B14F-4D97-AF65-F5344CB8AC3E}">
        <p14:creationId xmlns:p14="http://schemas.microsoft.com/office/powerpoint/2010/main" val="87846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FORMA STANDARD A UNEI ARGUMENTĂRI</a:t>
            </a:r>
            <a:endParaRPr lang="ro-RO" sz="3400" b="1" dirty="0"/>
          </a:p>
        </p:txBody>
      </p:sp>
      <p:sp>
        <p:nvSpPr>
          <p:cNvPr id="3" name="Content Placeholder 2"/>
          <p:cNvSpPr>
            <a:spLocks noGrp="1"/>
          </p:cNvSpPr>
          <p:nvPr>
            <p:ph idx="1"/>
          </p:nvPr>
        </p:nvSpPr>
        <p:spPr>
          <a:xfrm>
            <a:off x="677334" y="1442434"/>
            <a:ext cx="8596668" cy="4897034"/>
          </a:xfrm>
        </p:spPr>
        <p:txBody>
          <a:bodyPr>
            <a:normAutofit/>
          </a:bodyPr>
          <a:lstStyle/>
          <a:p>
            <a:r>
              <a:rPr lang="ro-RO" sz="2200" dirty="0" smtClean="0"/>
              <a:t>Pentru că (premisă)</a:t>
            </a:r>
          </a:p>
          <a:p>
            <a:pPr lvl="1"/>
            <a:r>
              <a:rPr lang="ro-RO" sz="2000" dirty="0" smtClean="0"/>
              <a:t>care este o concluzie susținută de (sub-premisă)</a:t>
            </a:r>
          </a:p>
          <a:p>
            <a:r>
              <a:rPr lang="ro-RO" sz="2200" dirty="0" smtClean="0"/>
              <a:t>și (premisă)</a:t>
            </a:r>
          </a:p>
          <a:p>
            <a:pPr lvl="1"/>
            <a:r>
              <a:rPr lang="ro-RO" sz="2000" dirty="0" smtClean="0"/>
              <a:t>care este o concluzie susținută de (sub-premisă)</a:t>
            </a:r>
          </a:p>
          <a:p>
            <a:r>
              <a:rPr lang="ro-RO" sz="2200" dirty="0" smtClean="0"/>
              <a:t>și (premisă),</a:t>
            </a:r>
          </a:p>
          <a:p>
            <a:r>
              <a:rPr lang="ro-RO" sz="2200" dirty="0" smtClean="0"/>
              <a:t>[și (premisă implicită)]</a:t>
            </a:r>
          </a:p>
          <a:p>
            <a:r>
              <a:rPr lang="ro-RO" sz="2200" dirty="0" smtClean="0"/>
              <a:t>și (premisă contraargument),</a:t>
            </a:r>
          </a:p>
          <a:p>
            <a:r>
              <a:rPr lang="ro-RO" sz="2200" dirty="0" smtClean="0"/>
              <a:t>Așadar, (concluzie).</a:t>
            </a:r>
          </a:p>
          <a:p>
            <a:endParaRPr lang="ro-RO" sz="2200" dirty="0"/>
          </a:p>
        </p:txBody>
      </p:sp>
      <p:pic>
        <p:nvPicPr>
          <p:cNvPr id="2050" name="Picture 2" descr="http://www.rdirwandarwiza.com/wp-content/uploads/2014/10/debate-politic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062" y="3786389"/>
            <a:ext cx="4095480" cy="307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99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EXEMPLU</a:t>
            </a:r>
            <a:endParaRPr lang="ro-RO" sz="3400" b="1" dirty="0"/>
          </a:p>
        </p:txBody>
      </p:sp>
      <p:sp>
        <p:nvSpPr>
          <p:cNvPr id="3" name="Content Placeholder 2"/>
          <p:cNvSpPr>
            <a:spLocks noGrp="1"/>
          </p:cNvSpPr>
          <p:nvPr>
            <p:ph idx="1"/>
          </p:nvPr>
        </p:nvSpPr>
        <p:spPr>
          <a:xfrm>
            <a:off x="677334" y="1337872"/>
            <a:ext cx="8596668" cy="4897034"/>
          </a:xfrm>
        </p:spPr>
        <p:txBody>
          <a:bodyPr>
            <a:normAutofit/>
          </a:bodyPr>
          <a:lstStyle/>
          <a:p>
            <a:r>
              <a:rPr lang="ro-RO" sz="2400" dirty="0" smtClean="0"/>
              <a:t>Dragă Redacție,</a:t>
            </a:r>
          </a:p>
          <a:p>
            <a:pPr marL="0" indent="0">
              <a:buNone/>
            </a:pPr>
            <a:r>
              <a:rPr lang="ro-RO" sz="2400" dirty="0"/>
              <a:t>	</a:t>
            </a:r>
            <a:r>
              <a:rPr lang="ro-RO" sz="2400" dirty="0" smtClean="0"/>
              <a:t>Articolul dumneavoastră despre SIDA din ziarul de ieri nu recunoaște cât de greșiți suntem în încercarea noastră de a înțelege SIDA. Pentru cei care vor să asculte, Biblia spune foarte clar care este cauza SIDA. Dumnezeu urăște comportamentul homosexual. El nu urăște, bineînțeles, homosexualii. Dumnezeu iubește toți oamenii. La urma urmelor, El i-a creat. Dar comportamentul homosexual e un păcat, și Dumnezeu pedepsește păcătoșii. Oamenii de știință pot să facă oricâte cercetări vor, dar nu vor găsi leacul pentru SIDA căutând în laborator.</a:t>
            </a:r>
            <a:endParaRPr lang="ro-RO" sz="2200" dirty="0"/>
          </a:p>
        </p:txBody>
      </p:sp>
    </p:spTree>
    <p:extLst>
      <p:ext uri="{BB962C8B-B14F-4D97-AF65-F5344CB8AC3E}">
        <p14:creationId xmlns:p14="http://schemas.microsoft.com/office/powerpoint/2010/main" val="270402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
                                  </p:stCondLst>
                                  <p:iterate type="lt">
                                    <p:tmAbs val="2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EXEMPLU - FORMA STANDARD</a:t>
            </a:r>
            <a:endParaRPr lang="ro-RO" sz="3400" b="1" dirty="0"/>
          </a:p>
        </p:txBody>
      </p:sp>
      <p:sp>
        <p:nvSpPr>
          <p:cNvPr id="3" name="Content Placeholder 2"/>
          <p:cNvSpPr>
            <a:spLocks noGrp="1"/>
          </p:cNvSpPr>
          <p:nvPr>
            <p:ph idx="1"/>
          </p:nvPr>
        </p:nvSpPr>
        <p:spPr>
          <a:xfrm>
            <a:off x="677334" y="1169895"/>
            <a:ext cx="8596668" cy="5169574"/>
          </a:xfrm>
        </p:spPr>
        <p:txBody>
          <a:bodyPr>
            <a:normAutofit/>
          </a:bodyPr>
          <a:lstStyle/>
          <a:p>
            <a:r>
              <a:rPr lang="ro-RO" sz="2200" dirty="0" smtClean="0"/>
              <a:t>Pentru că Dumnezeu nu aprobă comportamentul homosexual (premisă)</a:t>
            </a:r>
          </a:p>
          <a:p>
            <a:pPr lvl="1"/>
            <a:r>
              <a:rPr lang="ro-RO" sz="2000" dirty="0" smtClean="0"/>
              <a:t>care este o concluzie susținută de pasaje din Biblie (sub-premisă)</a:t>
            </a:r>
          </a:p>
          <a:p>
            <a:r>
              <a:rPr lang="ro-RO" sz="2200" dirty="0" smtClean="0"/>
              <a:t>și Dumnezeu îi pedepsește pe cei care comit acte pe care El nu le aprobă (premisă)</a:t>
            </a:r>
          </a:p>
          <a:p>
            <a:pPr lvl="1"/>
            <a:r>
              <a:rPr lang="ro-RO" sz="2000" dirty="0"/>
              <a:t>[</a:t>
            </a:r>
            <a:r>
              <a:rPr lang="ro-RO" sz="2000" dirty="0" smtClean="0"/>
              <a:t>care este de asemenea o concluzie susținută de pasaje din Biblie (sub-premisă)]</a:t>
            </a:r>
            <a:endParaRPr lang="ro-RO" sz="2200" dirty="0" smtClean="0"/>
          </a:p>
          <a:p>
            <a:r>
              <a:rPr lang="ro-RO" sz="2200" dirty="0" smtClean="0"/>
              <a:t>[și SIDA este în mod clar asociată cu activitatea homosexuală (premisă implicită)]</a:t>
            </a:r>
          </a:p>
          <a:p>
            <a:r>
              <a:rPr lang="ro-RO" sz="2200" dirty="0" smtClean="0"/>
              <a:t>și știința nu a găsit și nici nu va găsi un leac pentru SIDA (premisă contraargument),</a:t>
            </a:r>
          </a:p>
          <a:p>
            <a:r>
              <a:rPr lang="ro-RO" sz="2200" dirty="0" smtClean="0"/>
              <a:t>Așadar, SIDA este o formă de pedeapsă divină pentru comportamentul homosexual (concluzie).</a:t>
            </a:r>
          </a:p>
          <a:p>
            <a:endParaRPr lang="ro-RO" sz="2200" dirty="0"/>
          </a:p>
        </p:txBody>
      </p:sp>
    </p:spTree>
    <p:extLst>
      <p:ext uri="{BB962C8B-B14F-4D97-AF65-F5344CB8AC3E}">
        <p14:creationId xmlns:p14="http://schemas.microsoft.com/office/powerpoint/2010/main" val="5567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TIPURI DE ARGUMENTE</a:t>
            </a:r>
            <a:endParaRPr lang="ro-RO" sz="3400" b="1" dirty="0"/>
          </a:p>
        </p:txBody>
      </p:sp>
      <p:sp>
        <p:nvSpPr>
          <p:cNvPr id="3" name="Content Placeholder 2"/>
          <p:cNvSpPr>
            <a:spLocks noGrp="1"/>
          </p:cNvSpPr>
          <p:nvPr>
            <p:ph idx="1"/>
          </p:nvPr>
        </p:nvSpPr>
        <p:spPr>
          <a:xfrm>
            <a:off x="677334" y="1169895"/>
            <a:ext cx="8596668" cy="5169574"/>
          </a:xfrm>
        </p:spPr>
        <p:txBody>
          <a:bodyPr>
            <a:normAutofit/>
          </a:bodyPr>
          <a:lstStyle/>
          <a:p>
            <a:r>
              <a:rPr lang="ro-RO" sz="2200" dirty="0" smtClean="0"/>
              <a:t>ARGUMENT DEDUCTIV</a:t>
            </a:r>
          </a:p>
          <a:p>
            <a:pPr marL="0" indent="0">
              <a:buNone/>
            </a:pPr>
            <a:r>
              <a:rPr lang="ro-RO" sz="2200" dirty="0" smtClean="0"/>
              <a:t>	Un argument deductiv corect este format așa încât concluzia rezultă în mod necesar logic din premise.</a:t>
            </a:r>
          </a:p>
          <a:p>
            <a:pPr marL="0" indent="0">
              <a:buNone/>
            </a:pPr>
            <a:r>
              <a:rPr lang="ro-RO" sz="2200" dirty="0"/>
              <a:t>	</a:t>
            </a:r>
            <a:r>
              <a:rPr lang="ro-RO" sz="2200" dirty="0" smtClean="0"/>
              <a:t>Ex: Deoarece toți senatorii din Senatul României au cel puțin 35 de ani, (premisă)</a:t>
            </a:r>
          </a:p>
          <a:p>
            <a:pPr marL="0" indent="0">
              <a:buNone/>
            </a:pPr>
            <a:r>
              <a:rPr lang="ro-RO" sz="2200" dirty="0"/>
              <a:t>	</a:t>
            </a:r>
            <a:r>
              <a:rPr lang="ro-RO" sz="2200" dirty="0" smtClean="0"/>
              <a:t>și John Ionescu e senator al României, (premisă)</a:t>
            </a:r>
          </a:p>
          <a:p>
            <a:pPr marL="0" indent="0">
              <a:buNone/>
            </a:pPr>
            <a:r>
              <a:rPr lang="ro-RO" sz="2200" dirty="0"/>
              <a:t>	</a:t>
            </a:r>
            <a:r>
              <a:rPr lang="ro-RO" sz="2200" dirty="0" smtClean="0"/>
              <a:t>Rezultă că John Popescu are cel puțin 35 de ani</a:t>
            </a:r>
            <a:r>
              <a:rPr lang="ro-RO" sz="2200" dirty="0" smtClean="0"/>
              <a:t>. (concluzie)</a:t>
            </a:r>
            <a:endParaRPr lang="ro-RO" sz="2200" dirty="0" smtClean="0"/>
          </a:p>
          <a:p>
            <a:pPr marL="0" indent="0">
              <a:buNone/>
            </a:pPr>
            <a:endParaRPr lang="ro-RO" sz="2200" dirty="0" smtClean="0"/>
          </a:p>
          <a:p>
            <a:r>
              <a:rPr lang="ro-RO" sz="2200" dirty="0" smtClean="0"/>
              <a:t>Dacă premisele sunt acceptate ca adevărate, concluzia este și ea adevărată.</a:t>
            </a:r>
          </a:p>
          <a:p>
            <a:r>
              <a:rPr lang="ro-RO" sz="2200" dirty="0" smtClean="0"/>
              <a:t>Argumentul cu cea mai mare forță.</a:t>
            </a:r>
            <a:endParaRPr lang="ro-RO" sz="2200" dirty="0"/>
          </a:p>
        </p:txBody>
      </p:sp>
    </p:spTree>
    <p:extLst>
      <p:ext uri="{BB962C8B-B14F-4D97-AF65-F5344CB8AC3E}">
        <p14:creationId xmlns:p14="http://schemas.microsoft.com/office/powerpoint/2010/main" val="216793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TIPURI DE ARGUMENTE</a:t>
            </a:r>
            <a:endParaRPr lang="ro-RO" sz="3400" b="1" dirty="0"/>
          </a:p>
        </p:txBody>
      </p:sp>
      <p:sp>
        <p:nvSpPr>
          <p:cNvPr id="3" name="Content Placeholder 2"/>
          <p:cNvSpPr>
            <a:spLocks noGrp="1"/>
          </p:cNvSpPr>
          <p:nvPr>
            <p:ph idx="1"/>
          </p:nvPr>
        </p:nvSpPr>
        <p:spPr>
          <a:xfrm>
            <a:off x="677334" y="1169895"/>
            <a:ext cx="8596668" cy="5169574"/>
          </a:xfrm>
        </p:spPr>
        <p:txBody>
          <a:bodyPr>
            <a:normAutofit/>
          </a:bodyPr>
          <a:lstStyle/>
          <a:p>
            <a:r>
              <a:rPr lang="ro-RO" sz="2200" dirty="0" smtClean="0"/>
              <a:t>ARGUMENT INDUCTIV</a:t>
            </a:r>
          </a:p>
          <a:p>
            <a:pPr marL="0" indent="0">
              <a:buNone/>
            </a:pPr>
            <a:r>
              <a:rPr lang="ro-RO" sz="2200" dirty="0" smtClean="0"/>
              <a:t>	Un argument inductiv este format așa încât premisele să aducă unele dovezi în favoarea adevărului concluziei.</a:t>
            </a:r>
          </a:p>
          <a:p>
            <a:pPr marL="0" indent="0">
              <a:buNone/>
            </a:pPr>
            <a:r>
              <a:rPr lang="ro-RO" sz="2200" dirty="0"/>
              <a:t>	</a:t>
            </a:r>
            <a:r>
              <a:rPr lang="ro-RO" sz="2200" dirty="0" smtClean="0"/>
              <a:t>Ex: Senatorul Bursuc este cel mai popular Democrat din Senat, (premisă)</a:t>
            </a:r>
          </a:p>
          <a:p>
            <a:pPr marL="0" indent="0">
              <a:buNone/>
            </a:pPr>
            <a:r>
              <a:rPr lang="ro-RO" sz="2200" dirty="0"/>
              <a:t>	</a:t>
            </a:r>
            <a:r>
              <a:rPr lang="ro-RO" sz="2200" dirty="0" smtClean="0"/>
              <a:t>și e foarte șarmant și articulat, (premisă)</a:t>
            </a:r>
          </a:p>
          <a:p>
            <a:pPr marL="0" indent="0">
              <a:buNone/>
            </a:pPr>
            <a:r>
              <a:rPr lang="ro-RO" sz="2200" dirty="0" smtClean="0"/>
              <a:t>	și a câștigat ușor realegerea în Senat, </a:t>
            </a:r>
            <a:r>
              <a:rPr lang="ro-RO" sz="2200" dirty="0"/>
              <a:t>(premisă</a:t>
            </a:r>
            <a:r>
              <a:rPr lang="ro-RO" sz="2200" dirty="0" smtClean="0"/>
              <a:t>)</a:t>
            </a:r>
            <a:endParaRPr lang="ro-RO" sz="2200" dirty="0"/>
          </a:p>
          <a:p>
            <a:pPr marL="0" indent="0">
              <a:buNone/>
            </a:pPr>
            <a:r>
              <a:rPr lang="ro-RO" sz="2200" dirty="0"/>
              <a:t>	și </a:t>
            </a:r>
            <a:r>
              <a:rPr lang="ro-RO" sz="2200" dirty="0" smtClean="0"/>
              <a:t>este foarte căutat ca vorbitor, </a:t>
            </a:r>
            <a:r>
              <a:rPr lang="ro-RO" sz="2200" dirty="0"/>
              <a:t>(premisă)</a:t>
            </a:r>
          </a:p>
          <a:p>
            <a:pPr marL="0" indent="0">
              <a:buNone/>
            </a:pPr>
            <a:r>
              <a:rPr lang="ro-RO" sz="2200" dirty="0"/>
              <a:t>	</a:t>
            </a:r>
            <a:r>
              <a:rPr lang="ro-RO" sz="2200" dirty="0" smtClean="0"/>
              <a:t>Așadar, Democrații îl vor alege pe Senatorul Bursuc drept candidat prezidențial</a:t>
            </a:r>
            <a:r>
              <a:rPr lang="ro-RO" sz="2200" dirty="0" smtClean="0"/>
              <a:t>. (concluzie)</a:t>
            </a:r>
            <a:endParaRPr lang="ro-RO" sz="2200" dirty="0" smtClean="0"/>
          </a:p>
          <a:p>
            <a:pPr marL="0" indent="0">
              <a:buNone/>
            </a:pPr>
            <a:endParaRPr lang="ro-RO" sz="2200" dirty="0" smtClean="0"/>
          </a:p>
          <a:p>
            <a:r>
              <a:rPr lang="ro-RO" sz="2200" dirty="0" smtClean="0"/>
              <a:t>Concluzia unui argument inductiv este cel mult probabilă.</a:t>
            </a:r>
            <a:endParaRPr lang="ro-RO" sz="2200" dirty="0"/>
          </a:p>
        </p:txBody>
      </p:sp>
    </p:spTree>
    <p:extLst>
      <p:ext uri="{BB962C8B-B14F-4D97-AF65-F5344CB8AC3E}">
        <p14:creationId xmlns:p14="http://schemas.microsoft.com/office/powerpoint/2010/main" val="34534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TIPURI DE ARGUMENTE</a:t>
            </a:r>
            <a:endParaRPr lang="ro-RO" sz="3400" b="1" dirty="0"/>
          </a:p>
        </p:txBody>
      </p:sp>
      <p:sp>
        <p:nvSpPr>
          <p:cNvPr id="3" name="Content Placeholder 2"/>
          <p:cNvSpPr>
            <a:spLocks noGrp="1"/>
          </p:cNvSpPr>
          <p:nvPr>
            <p:ph idx="1"/>
          </p:nvPr>
        </p:nvSpPr>
        <p:spPr>
          <a:xfrm>
            <a:off x="677334" y="1169895"/>
            <a:ext cx="8596668" cy="5169574"/>
          </a:xfrm>
        </p:spPr>
        <p:txBody>
          <a:bodyPr>
            <a:normAutofit/>
          </a:bodyPr>
          <a:lstStyle/>
          <a:p>
            <a:r>
              <a:rPr lang="ro-RO" sz="2200" dirty="0" smtClean="0"/>
              <a:t>ARGUMENT MORAL</a:t>
            </a:r>
          </a:p>
          <a:p>
            <a:pPr marL="0" indent="0">
              <a:buNone/>
            </a:pPr>
            <a:r>
              <a:rPr lang="ro-RO" sz="2200" dirty="0" smtClean="0"/>
              <a:t>	Un argument moral are aceeași structură cu alte argumente, dar trebuie să aibă cel puțin o premisă morală din care se poate extrage o hotărâre morală în concluzie.</a:t>
            </a:r>
          </a:p>
          <a:p>
            <a:pPr marL="0" indent="0">
              <a:buNone/>
            </a:pPr>
            <a:r>
              <a:rPr lang="ro-RO" sz="2200" dirty="0"/>
              <a:t>	</a:t>
            </a:r>
            <a:r>
              <a:rPr lang="ro-RO" sz="2200" dirty="0" smtClean="0"/>
              <a:t>Ex: Pentru că a copia este greșit, (premisă morală)</a:t>
            </a:r>
          </a:p>
          <a:p>
            <a:pPr marL="0" indent="0">
              <a:buNone/>
            </a:pPr>
            <a:r>
              <a:rPr lang="ro-RO" sz="2200" dirty="0"/>
              <a:t>	</a:t>
            </a:r>
            <a:r>
              <a:rPr lang="ro-RO" sz="2200" dirty="0" smtClean="0"/>
              <a:t>și a învăța de pe o copie neautorizată a examenului final e o formă de copiere (premisă de legătură)</a:t>
            </a:r>
          </a:p>
          <a:p>
            <a:pPr marL="0" indent="0">
              <a:buNone/>
            </a:pPr>
            <a:r>
              <a:rPr lang="ro-RO" sz="2200" dirty="0"/>
              <a:t>	</a:t>
            </a:r>
            <a:r>
              <a:rPr lang="ro-RO" sz="2200" dirty="0" smtClean="0"/>
              <a:t>Concluzionăm că a învăța de pe o copie neautorizată a examenului final e greșit. (judecată morală)</a:t>
            </a:r>
          </a:p>
        </p:txBody>
      </p:sp>
      <p:pic>
        <p:nvPicPr>
          <p:cNvPr id="3074" name="Picture 2" descr="http://techxb.com/wp-content/uploads/2013/08/Social-Med-gone-badly-wrong.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1849" y="5026960"/>
            <a:ext cx="2697565" cy="161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1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TIPURI DE ARGUMENTE</a:t>
            </a:r>
            <a:endParaRPr lang="ro-RO" sz="3400" b="1" dirty="0"/>
          </a:p>
        </p:txBody>
      </p:sp>
      <p:sp>
        <p:nvSpPr>
          <p:cNvPr id="3" name="Content Placeholder 2"/>
          <p:cNvSpPr>
            <a:spLocks noGrp="1"/>
          </p:cNvSpPr>
          <p:nvPr>
            <p:ph idx="1"/>
          </p:nvPr>
        </p:nvSpPr>
        <p:spPr>
          <a:xfrm>
            <a:off x="677334" y="1169895"/>
            <a:ext cx="8596668" cy="5169574"/>
          </a:xfrm>
        </p:spPr>
        <p:txBody>
          <a:bodyPr>
            <a:normAutofit/>
          </a:bodyPr>
          <a:lstStyle/>
          <a:p>
            <a:r>
              <a:rPr lang="ro-RO" sz="2200" dirty="0" smtClean="0"/>
              <a:t>ARGUMENT ESTETIC</a:t>
            </a:r>
          </a:p>
          <a:p>
            <a:pPr marL="0" indent="0">
              <a:buNone/>
            </a:pPr>
            <a:r>
              <a:rPr lang="ro-RO" sz="2200" dirty="0" smtClean="0"/>
              <a:t>	Un argument estetic trebuie să conțină cel puțin o premisă estetică din care se poate extrage o judecată estetică în concluzie.</a:t>
            </a:r>
          </a:p>
          <a:p>
            <a:pPr marL="0" indent="0">
              <a:buNone/>
            </a:pPr>
            <a:endParaRPr lang="ro-RO" sz="2200" dirty="0" smtClean="0"/>
          </a:p>
          <a:p>
            <a:r>
              <a:rPr lang="ro-RO" sz="2200" dirty="0"/>
              <a:t>ARGUMENT </a:t>
            </a:r>
            <a:r>
              <a:rPr lang="ro-RO" sz="2200" dirty="0" smtClean="0"/>
              <a:t>LEGAL</a:t>
            </a:r>
            <a:endParaRPr lang="ro-RO" sz="2200" dirty="0"/>
          </a:p>
          <a:p>
            <a:pPr marL="0" indent="0">
              <a:buNone/>
            </a:pPr>
            <a:r>
              <a:rPr lang="ro-RO" sz="2200" dirty="0"/>
              <a:t>	Un </a:t>
            </a:r>
            <a:r>
              <a:rPr lang="ro-RO" sz="2200" dirty="0" smtClean="0"/>
              <a:t>argument legal trebuie </a:t>
            </a:r>
            <a:r>
              <a:rPr lang="ro-RO" sz="2200" dirty="0"/>
              <a:t>să conțină cel puțin o premisă </a:t>
            </a:r>
            <a:r>
              <a:rPr lang="ro-RO" sz="2200" dirty="0" smtClean="0"/>
              <a:t>legală din </a:t>
            </a:r>
            <a:r>
              <a:rPr lang="ro-RO" sz="2200" dirty="0"/>
              <a:t>care se poate extrage o judecată </a:t>
            </a:r>
            <a:r>
              <a:rPr lang="ro-RO" sz="2200" dirty="0" smtClean="0"/>
              <a:t>legală în </a:t>
            </a:r>
            <a:r>
              <a:rPr lang="ro-RO" sz="2200" dirty="0"/>
              <a:t>concluzie.</a:t>
            </a:r>
          </a:p>
          <a:p>
            <a:pPr marL="0" indent="0">
              <a:buNone/>
            </a:pPr>
            <a:endParaRPr lang="ro-RO" sz="2200" dirty="0" smtClean="0"/>
          </a:p>
        </p:txBody>
      </p:sp>
      <p:pic>
        <p:nvPicPr>
          <p:cNvPr id="8194" name="Picture 2" descr="http://library.dbs.ie/Images/Site_Images/SubjectPortals/Law%20Port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968" y="4684923"/>
            <a:ext cx="2704973" cy="217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6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t>DE CE SĂ ARGUMENTEZ (BINE)?</a:t>
            </a:r>
            <a:endParaRPr lang="ro-RO" b="1" dirty="0"/>
          </a:p>
        </p:txBody>
      </p:sp>
      <p:sp>
        <p:nvSpPr>
          <p:cNvPr id="3" name="Content Placeholder 2"/>
          <p:cNvSpPr>
            <a:spLocks noGrp="1"/>
          </p:cNvSpPr>
          <p:nvPr>
            <p:ph idx="1"/>
          </p:nvPr>
        </p:nvSpPr>
        <p:spPr>
          <a:xfrm>
            <a:off x="677334" y="1635617"/>
            <a:ext cx="8596668" cy="4405745"/>
          </a:xfrm>
        </p:spPr>
        <p:txBody>
          <a:bodyPr>
            <a:normAutofit/>
          </a:bodyPr>
          <a:lstStyle/>
          <a:p>
            <a:r>
              <a:rPr lang="ro-RO" sz="2800" dirty="0" smtClean="0"/>
              <a:t>Decizii personale mai bune</a:t>
            </a:r>
          </a:p>
          <a:p>
            <a:r>
              <a:rPr lang="ro-RO" sz="2800" dirty="0" smtClean="0"/>
              <a:t>Concepții mai puternice, mai bine ancorate în realitate, idei mai bune</a:t>
            </a:r>
          </a:p>
          <a:p>
            <a:r>
              <a:rPr lang="ro-RO" sz="2800" dirty="0" smtClean="0"/>
              <a:t>Capacitate de convingere mai mare, cu efect îndelungat</a:t>
            </a:r>
          </a:p>
          <a:p>
            <a:r>
              <a:rPr lang="ro-RO" sz="2800" dirty="0" smtClean="0"/>
              <a:t>Rezolvarea disputelor și a                     conflictelor</a:t>
            </a:r>
            <a:endParaRPr lang="ro-RO" sz="2400" dirty="0" smtClean="0"/>
          </a:p>
        </p:txBody>
      </p:sp>
      <p:pic>
        <p:nvPicPr>
          <p:cNvPr id="1026" name="Picture 2" descr="https://doineedevolution.files.wordpress.com/2014/11/deb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648" y="3897817"/>
            <a:ext cx="3437631" cy="296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81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ARGUMENT BUN</a:t>
            </a:r>
            <a:endParaRPr lang="ro-RO" sz="3400" b="1" dirty="0"/>
          </a:p>
        </p:txBody>
      </p:sp>
      <p:sp>
        <p:nvSpPr>
          <p:cNvPr id="3" name="Content Placeholder 2"/>
          <p:cNvSpPr>
            <a:spLocks noGrp="1"/>
          </p:cNvSpPr>
          <p:nvPr>
            <p:ph idx="1"/>
          </p:nvPr>
        </p:nvSpPr>
        <p:spPr>
          <a:xfrm>
            <a:off x="677334" y="1169895"/>
            <a:ext cx="8596668" cy="5169574"/>
          </a:xfrm>
        </p:spPr>
        <p:txBody>
          <a:bodyPr>
            <a:normAutofit/>
          </a:bodyPr>
          <a:lstStyle/>
          <a:p>
            <a:r>
              <a:rPr lang="ro-RO" sz="2800" dirty="0" smtClean="0"/>
              <a:t>Structură corectă</a:t>
            </a:r>
          </a:p>
          <a:p>
            <a:r>
              <a:rPr lang="ro-RO" sz="2800" dirty="0" smtClean="0"/>
              <a:t>Premise care sunt relevante, aduc dovezi pentru concluzie</a:t>
            </a:r>
          </a:p>
          <a:p>
            <a:r>
              <a:rPr lang="ro-RO" sz="2800" dirty="0" smtClean="0"/>
              <a:t>Premise care sunt acceptabile de o persoană rațională</a:t>
            </a:r>
          </a:p>
          <a:p>
            <a:r>
              <a:rPr lang="ro-RO" sz="2800" dirty="0" smtClean="0"/>
              <a:t>Premise care împreună sunt suficiente pentru a justifica acceptarea concluziei</a:t>
            </a:r>
          </a:p>
          <a:p>
            <a:r>
              <a:rPr lang="ro-RO" sz="2800" dirty="0" smtClean="0"/>
              <a:t>Premise care răspund eficient tuturor criticilor care pot fi anticipate a fi aduse argumentației.</a:t>
            </a:r>
            <a:endParaRPr lang="ro-RO" sz="2800" dirty="0"/>
          </a:p>
          <a:p>
            <a:pPr marL="0" indent="0">
              <a:buNone/>
            </a:pPr>
            <a:endParaRPr lang="ro-RO" sz="2200" dirty="0" smtClean="0"/>
          </a:p>
        </p:txBody>
      </p:sp>
    </p:spTree>
    <p:extLst>
      <p:ext uri="{BB962C8B-B14F-4D97-AF65-F5344CB8AC3E}">
        <p14:creationId xmlns:p14="http://schemas.microsoft.com/office/powerpoint/2010/main" val="234949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ACCEPTAREA PREMISELOR</a:t>
            </a:r>
            <a:endParaRPr lang="ro-RO" sz="3400" b="1" dirty="0"/>
          </a:p>
        </p:txBody>
      </p:sp>
      <p:sp>
        <p:nvSpPr>
          <p:cNvPr id="3" name="Content Placeholder 2"/>
          <p:cNvSpPr>
            <a:spLocks noGrp="1"/>
          </p:cNvSpPr>
          <p:nvPr>
            <p:ph idx="1"/>
          </p:nvPr>
        </p:nvSpPr>
        <p:spPr>
          <a:xfrm>
            <a:off x="677334" y="1169895"/>
            <a:ext cx="8596668" cy="5169574"/>
          </a:xfrm>
        </p:spPr>
        <p:txBody>
          <a:bodyPr>
            <a:normAutofit/>
          </a:bodyPr>
          <a:lstStyle/>
          <a:p>
            <a:r>
              <a:rPr lang="ro-RO" sz="2400" dirty="0"/>
              <a:t>afirmații care sunt cunoștințe general acceptate și </a:t>
            </a:r>
            <a:r>
              <a:rPr lang="ro-RO" sz="2400" dirty="0" smtClean="0"/>
              <a:t>nedisputate</a:t>
            </a:r>
          </a:p>
          <a:p>
            <a:pPr marL="342900" lvl="1" indent="-342900"/>
            <a:r>
              <a:rPr lang="ro-RO" sz="2400" dirty="0"/>
              <a:t>afirmații confirmate de experiența personală sau </a:t>
            </a:r>
            <a:r>
              <a:rPr lang="ro-RO" sz="2400" dirty="0" smtClean="0"/>
              <a:t>observații</a:t>
            </a:r>
            <a:endParaRPr lang="ro-RO" sz="2400" dirty="0"/>
          </a:p>
          <a:p>
            <a:pPr marL="342900" lvl="1" indent="-342900"/>
            <a:r>
              <a:rPr lang="ro-RO" sz="2400" dirty="0" smtClean="0"/>
              <a:t>afirmații care pot fi apărate în contextul discuției</a:t>
            </a:r>
          </a:p>
          <a:p>
            <a:pPr marL="342900" lvl="1" indent="-342900"/>
            <a:r>
              <a:rPr lang="ro-RO" sz="2400" dirty="0" smtClean="0"/>
              <a:t>mărturia necontroversată a unui martor ocular</a:t>
            </a:r>
          </a:p>
          <a:p>
            <a:pPr marL="342900" lvl="1" indent="-342900"/>
            <a:r>
              <a:rPr lang="ro-RO" sz="2400" dirty="0" smtClean="0"/>
              <a:t>afirmație necontroversată a unei autorități relevante</a:t>
            </a:r>
          </a:p>
          <a:p>
            <a:pPr marL="342900" lvl="1" indent="-342900"/>
            <a:r>
              <a:rPr lang="ro-RO" sz="2400" dirty="0" smtClean="0"/>
              <a:t>concluzie unei alte argumentații corecte</a:t>
            </a:r>
          </a:p>
          <a:p>
            <a:pPr marL="342900" lvl="1" indent="-342900"/>
            <a:r>
              <a:rPr lang="ro-RO" sz="2400" dirty="0" smtClean="0"/>
              <a:t>o afirmație minoră care poate fi considerată rezonabilă în contextul discuției</a:t>
            </a:r>
            <a:endParaRPr lang="ro-RO" sz="2400" dirty="0"/>
          </a:p>
        </p:txBody>
      </p:sp>
    </p:spTree>
    <p:extLst>
      <p:ext uri="{BB962C8B-B14F-4D97-AF65-F5344CB8AC3E}">
        <p14:creationId xmlns:p14="http://schemas.microsoft.com/office/powerpoint/2010/main" val="252205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EXEMPLU</a:t>
            </a:r>
            <a:endParaRPr lang="ro-RO" sz="3400" b="1" dirty="0"/>
          </a:p>
        </p:txBody>
      </p:sp>
      <p:sp>
        <p:nvSpPr>
          <p:cNvPr id="3" name="Content Placeholder 2"/>
          <p:cNvSpPr>
            <a:spLocks noGrp="1"/>
          </p:cNvSpPr>
          <p:nvPr>
            <p:ph idx="1"/>
          </p:nvPr>
        </p:nvSpPr>
        <p:spPr>
          <a:xfrm>
            <a:off x="677334" y="1169895"/>
            <a:ext cx="8596668" cy="5169574"/>
          </a:xfrm>
        </p:spPr>
        <p:txBody>
          <a:bodyPr>
            <a:normAutofit/>
          </a:bodyPr>
          <a:lstStyle/>
          <a:p>
            <a:r>
              <a:rPr lang="ro-RO" sz="2400" dirty="0" smtClean="0"/>
              <a:t>Dragă Redacție,</a:t>
            </a:r>
          </a:p>
          <a:p>
            <a:pPr marL="0" indent="0">
              <a:buNone/>
            </a:pPr>
            <a:r>
              <a:rPr lang="ro-RO" sz="2400" dirty="0"/>
              <a:t>	</a:t>
            </a:r>
            <a:r>
              <a:rPr lang="ro-RO" sz="2400" dirty="0" smtClean="0"/>
              <a:t>Legea centurii de siguranță este nedreaptă și un abuz clar de autoritate guvernamentală. Dacă nu porți centură nu pui în pericol pe nimeni, poate doar pe tine. În unele cazuri, purtarea centurii poate să-ți pună viața în pericol. Recent, într-un accident în Vaslui, mașina a lovit un copac și a fost complet distrusă, cu excepția unui mic spațiu din podea, sub volan. Pentru că șoferul a încălcat legea centurii, viața i-a fost salvată când a fost aruncat pe podeaua mașinii.</a:t>
            </a:r>
            <a:endParaRPr lang="ro-RO" sz="2400" dirty="0"/>
          </a:p>
        </p:txBody>
      </p:sp>
    </p:spTree>
    <p:extLst>
      <p:ext uri="{BB962C8B-B14F-4D97-AF65-F5344CB8AC3E}">
        <p14:creationId xmlns:p14="http://schemas.microsoft.com/office/powerpoint/2010/main" val="398320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EXEMPLU – FORMA STANDARD</a:t>
            </a:r>
            <a:endParaRPr lang="ro-RO" sz="3400" b="1" dirty="0"/>
          </a:p>
        </p:txBody>
      </p:sp>
      <p:sp>
        <p:nvSpPr>
          <p:cNvPr id="3" name="Content Placeholder 2"/>
          <p:cNvSpPr>
            <a:spLocks noGrp="1"/>
          </p:cNvSpPr>
          <p:nvPr>
            <p:ph idx="1"/>
          </p:nvPr>
        </p:nvSpPr>
        <p:spPr>
          <a:xfrm>
            <a:off x="677334" y="1077532"/>
            <a:ext cx="8596668" cy="5501361"/>
          </a:xfrm>
        </p:spPr>
        <p:txBody>
          <a:bodyPr>
            <a:normAutofit fontScale="92500" lnSpcReduction="10000"/>
          </a:bodyPr>
          <a:lstStyle/>
          <a:p>
            <a:r>
              <a:rPr lang="ro-RO" sz="2400" dirty="0" smtClean="0"/>
              <a:t>[Legile nu ar trebui să impună lucruri care ne pun în pericol viața,] (premisă morală implicită)</a:t>
            </a:r>
          </a:p>
          <a:p>
            <a:r>
              <a:rPr lang="ro-RO" sz="2400" dirty="0" smtClean="0"/>
              <a:t>și purtarea centurii de siguranță poate să ne pună viața în pericol, (premisă)</a:t>
            </a:r>
          </a:p>
          <a:p>
            <a:pPr lvl="1"/>
            <a:r>
              <a:rPr lang="ro-RO" sz="2200" dirty="0" smtClean="0"/>
              <a:t>deoarece viața unui om a fost salvată pentru că nu purta centura, (sub-premisă)</a:t>
            </a:r>
          </a:p>
          <a:p>
            <a:r>
              <a:rPr lang="ro-RO" sz="2400" dirty="0"/>
              <a:t>[</a:t>
            </a:r>
            <a:r>
              <a:rPr lang="ro-RO" sz="2400" dirty="0" smtClean="0"/>
              <a:t>Așadar, legea nu ar trebui să impună purtarea centurii.] (concluzie implicită)</a:t>
            </a:r>
          </a:p>
          <a:p>
            <a:endParaRPr lang="ro-RO" sz="2400" dirty="0"/>
          </a:p>
          <a:p>
            <a:r>
              <a:rPr lang="ro-RO" sz="2400" dirty="0" smtClean="0"/>
              <a:t>structură corectă</a:t>
            </a:r>
          </a:p>
          <a:p>
            <a:r>
              <a:rPr lang="ro-RO" sz="2400" dirty="0" smtClean="0"/>
              <a:t>premise relevante</a:t>
            </a:r>
          </a:p>
          <a:p>
            <a:r>
              <a:rPr lang="ro-RO" sz="2400" dirty="0" smtClean="0">
                <a:solidFill>
                  <a:srgbClr val="FF0000"/>
                </a:solidFill>
              </a:rPr>
              <a:t>a doua premisă nu poate fi acceptată</a:t>
            </a:r>
          </a:p>
          <a:p>
            <a:r>
              <a:rPr lang="ro-RO" sz="2400" dirty="0" smtClean="0">
                <a:solidFill>
                  <a:srgbClr val="FF0000"/>
                </a:solidFill>
              </a:rPr>
              <a:t>sub-premisa nu aduce dovezi suficiente</a:t>
            </a:r>
          </a:p>
          <a:p>
            <a:r>
              <a:rPr lang="ro-RO" sz="2400" dirty="0" smtClean="0">
                <a:solidFill>
                  <a:srgbClr val="FF0000"/>
                </a:solidFill>
              </a:rPr>
              <a:t>nu sunt prezentate premise contraargument</a:t>
            </a:r>
          </a:p>
        </p:txBody>
      </p:sp>
    </p:spTree>
    <p:extLst>
      <p:ext uri="{BB962C8B-B14F-4D97-AF65-F5344CB8AC3E}">
        <p14:creationId xmlns:p14="http://schemas.microsoft.com/office/powerpoint/2010/main" val="395387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ERORI DE ARGUMENTARE</a:t>
            </a:r>
            <a:endParaRPr lang="ro-RO" sz="3400" b="1" dirty="0"/>
          </a:p>
        </p:txBody>
      </p:sp>
      <p:sp>
        <p:nvSpPr>
          <p:cNvPr id="3" name="Content Placeholder 2"/>
          <p:cNvSpPr>
            <a:spLocks noGrp="1"/>
          </p:cNvSpPr>
          <p:nvPr>
            <p:ph idx="1"/>
          </p:nvPr>
        </p:nvSpPr>
        <p:spPr>
          <a:xfrm>
            <a:off x="677334" y="1077532"/>
            <a:ext cx="8596668" cy="5501361"/>
          </a:xfrm>
        </p:spPr>
        <p:txBody>
          <a:bodyPr>
            <a:normAutofit/>
          </a:bodyPr>
          <a:lstStyle/>
          <a:p>
            <a:pPr marL="0" indent="0">
              <a:buNone/>
            </a:pPr>
            <a:r>
              <a:rPr lang="ro-RO" sz="2400" dirty="0">
                <a:solidFill>
                  <a:schemeClr val="tx1"/>
                </a:solidFill>
              </a:rPr>
              <a:t>O EROARE DE ARGUMENTARE ESTE ÎNCĂLCAREA UNUI PRINCIPIU DE ALCĂTUIRE A UNUI ARGUMENT </a:t>
            </a:r>
            <a:r>
              <a:rPr lang="ro-RO" sz="2400" dirty="0" smtClean="0">
                <a:solidFill>
                  <a:schemeClr val="tx1"/>
                </a:solidFill>
              </a:rPr>
              <a:t>BUN</a:t>
            </a:r>
          </a:p>
          <a:p>
            <a:pPr marL="0" indent="0">
              <a:buNone/>
            </a:pPr>
            <a:endParaRPr lang="ro-RO" sz="2400" dirty="0" smtClean="0"/>
          </a:p>
          <a:p>
            <a:r>
              <a:rPr lang="ro-RO" sz="2400" dirty="0" smtClean="0"/>
              <a:t>o greșeală de structură</a:t>
            </a:r>
          </a:p>
          <a:p>
            <a:r>
              <a:rPr lang="ro-RO" sz="2400" dirty="0" smtClean="0"/>
              <a:t>o premisă care este irelevantă pentru concluzie</a:t>
            </a:r>
          </a:p>
          <a:p>
            <a:r>
              <a:rPr lang="ro-RO" sz="2400" dirty="0" smtClean="0"/>
              <a:t>o premisă care nu poate fi acceptată</a:t>
            </a:r>
          </a:p>
          <a:p>
            <a:r>
              <a:rPr lang="ro-RO" sz="2400" dirty="0" smtClean="0"/>
              <a:t>un set de premise care nu sunt suficiente pentru a accepta concluzia</a:t>
            </a:r>
          </a:p>
          <a:p>
            <a:r>
              <a:rPr lang="ro-RO" sz="2400" dirty="0" smtClean="0"/>
              <a:t>neprezentarea unor contraargumente                                  eficiente împotriva criticilor ce pot fi                         anticipate </a:t>
            </a:r>
          </a:p>
        </p:txBody>
      </p:sp>
      <p:pic>
        <p:nvPicPr>
          <p:cNvPr id="9218" name="Picture 2" descr="http://www.stephenhicks.org/wp-content/uploads/2013/03/one-equals-tw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952" y="4875495"/>
            <a:ext cx="2611684" cy="198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6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ERORI DE STRUCTURĂ</a:t>
            </a:r>
            <a:endParaRPr lang="ro-RO" sz="3400" b="1" dirty="0"/>
          </a:p>
        </p:txBody>
      </p:sp>
      <p:sp>
        <p:nvSpPr>
          <p:cNvPr id="3" name="Content Placeholder 2"/>
          <p:cNvSpPr>
            <a:spLocks noGrp="1"/>
          </p:cNvSpPr>
          <p:nvPr>
            <p:ph idx="1"/>
          </p:nvPr>
        </p:nvSpPr>
        <p:spPr>
          <a:xfrm>
            <a:off x="677334" y="1077532"/>
            <a:ext cx="8596668" cy="5501361"/>
          </a:xfrm>
        </p:spPr>
        <p:txBody>
          <a:bodyPr>
            <a:normAutofit/>
          </a:bodyPr>
          <a:lstStyle/>
          <a:p>
            <a:r>
              <a:rPr lang="ro-RO" sz="2400" dirty="0" smtClean="0"/>
              <a:t>ARGUMENT CIRCULAR</a:t>
            </a:r>
          </a:p>
          <a:p>
            <a:pPr marL="0" indent="0">
              <a:buNone/>
            </a:pPr>
            <a:r>
              <a:rPr lang="ro-RO" sz="2400" dirty="0"/>
              <a:t>	</a:t>
            </a:r>
            <a:r>
              <a:rPr lang="ro-RO" sz="2400" dirty="0" smtClean="0"/>
              <a:t>Ex: Domnul Gigel nu poate fi considerat un critic de muzică competent, pentru că e pornit împotriva muzicii moderne, atonale. Și nu îi place această muzică pentru că nu are abilitatea de a o evalua corect.</a:t>
            </a:r>
          </a:p>
          <a:p>
            <a:pPr marL="0" indent="0">
              <a:buNone/>
            </a:pPr>
            <a:endParaRPr lang="ro-RO" sz="2400" dirty="0" smtClean="0"/>
          </a:p>
          <a:p>
            <a:r>
              <a:rPr lang="ro-RO" sz="2400" dirty="0" smtClean="0"/>
              <a:t>ÎNTREBARE COMPLEXĂ</a:t>
            </a:r>
            <a:endParaRPr lang="ro-RO" sz="2400" dirty="0"/>
          </a:p>
          <a:p>
            <a:pPr marL="0" indent="0">
              <a:buNone/>
            </a:pPr>
            <a:r>
              <a:rPr lang="ro-RO" sz="2400" dirty="0"/>
              <a:t>	Ex: </a:t>
            </a:r>
            <a:r>
              <a:rPr lang="ro-RO" sz="2400" dirty="0" smtClean="0"/>
              <a:t>1. Ce ai făcut cu ceasul meu după ce l-ai furat?</a:t>
            </a:r>
          </a:p>
          <a:p>
            <a:pPr marL="0" indent="0">
              <a:buNone/>
            </a:pPr>
            <a:r>
              <a:rPr lang="ro-RO" sz="2400" dirty="0"/>
              <a:t>	</a:t>
            </a:r>
            <a:r>
              <a:rPr lang="ro-RO" sz="2400" dirty="0" smtClean="0"/>
              <a:t>	2. Mă iei cu mașina acasă diseară și mă lași să iau și niște legume de la magazin pe drum?</a:t>
            </a:r>
          </a:p>
        </p:txBody>
      </p:sp>
    </p:spTree>
    <p:extLst>
      <p:ext uri="{BB962C8B-B14F-4D97-AF65-F5344CB8AC3E}">
        <p14:creationId xmlns:p14="http://schemas.microsoft.com/office/powerpoint/2010/main" val="22261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ERORI DE STRUCTURĂ</a:t>
            </a:r>
            <a:endParaRPr lang="ro-RO" sz="3400" b="1" dirty="0"/>
          </a:p>
        </p:txBody>
      </p:sp>
      <p:sp>
        <p:nvSpPr>
          <p:cNvPr id="3" name="Content Placeholder 2"/>
          <p:cNvSpPr>
            <a:spLocks noGrp="1"/>
          </p:cNvSpPr>
          <p:nvPr>
            <p:ph idx="1"/>
          </p:nvPr>
        </p:nvSpPr>
        <p:spPr>
          <a:xfrm>
            <a:off x="677334" y="1077532"/>
            <a:ext cx="8596668" cy="5501361"/>
          </a:xfrm>
        </p:spPr>
        <p:txBody>
          <a:bodyPr>
            <a:normAutofit/>
          </a:bodyPr>
          <a:lstStyle/>
          <a:p>
            <a:r>
              <a:rPr lang="ro-RO" sz="2400" dirty="0" smtClean="0"/>
              <a:t>PREMISE INCOMPATIBILE</a:t>
            </a:r>
          </a:p>
          <a:p>
            <a:pPr marL="0" indent="0">
              <a:buNone/>
            </a:pPr>
            <a:r>
              <a:rPr lang="ro-RO" sz="2400" dirty="0"/>
              <a:t>	</a:t>
            </a:r>
            <a:r>
              <a:rPr lang="ro-RO" sz="2400" dirty="0" smtClean="0"/>
              <a:t>Ex: 1. Dacă Dumnezeu e absolut de bun, atotputernic și atotștiutor, nu ar exista rău în lume, totuși există rău în lume. Așadar, fie Dumnezeu nu există, fie nu e iubitor, fie nu e atotputernic, fie nu e atotștiutor, fie răul nu există.</a:t>
            </a:r>
          </a:p>
          <a:p>
            <a:pPr marL="0" indent="0">
              <a:buNone/>
            </a:pPr>
            <a:endParaRPr lang="ro-RO" sz="2400" dirty="0" smtClean="0"/>
          </a:p>
          <a:p>
            <a:r>
              <a:rPr lang="ro-RO" sz="2400" dirty="0" smtClean="0"/>
              <a:t>INCOMPATIBILITATE ÎNTRE PREMISĂ ȘI CONCLUZIE</a:t>
            </a:r>
            <a:endParaRPr lang="ro-RO" sz="2400" dirty="0"/>
          </a:p>
          <a:p>
            <a:pPr marL="0" indent="0">
              <a:buNone/>
            </a:pPr>
            <a:r>
              <a:rPr lang="ro-RO" sz="2400" dirty="0"/>
              <a:t>	Ex: </a:t>
            </a:r>
            <a:r>
              <a:rPr lang="ro-RO" sz="2400" dirty="0" smtClean="0"/>
              <a:t>Argumentul ontologic</a:t>
            </a:r>
          </a:p>
          <a:p>
            <a:pPr marL="0" indent="0">
              <a:buNone/>
            </a:pPr>
            <a:endParaRPr lang="ro-RO" sz="2400" dirty="0" smtClean="0"/>
          </a:p>
        </p:txBody>
      </p:sp>
    </p:spTree>
    <p:extLst>
      <p:ext uri="{BB962C8B-B14F-4D97-AF65-F5344CB8AC3E}">
        <p14:creationId xmlns:p14="http://schemas.microsoft.com/office/powerpoint/2010/main" val="37141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ERORI DE RELEVANȚĂ</a:t>
            </a:r>
            <a:endParaRPr lang="ro-RO" sz="3400" b="1" dirty="0"/>
          </a:p>
        </p:txBody>
      </p:sp>
      <p:sp>
        <p:nvSpPr>
          <p:cNvPr id="3" name="Content Placeholder 2"/>
          <p:cNvSpPr>
            <a:spLocks noGrp="1"/>
          </p:cNvSpPr>
          <p:nvPr>
            <p:ph idx="1"/>
          </p:nvPr>
        </p:nvSpPr>
        <p:spPr>
          <a:xfrm>
            <a:off x="677334" y="1077532"/>
            <a:ext cx="8596668" cy="5501361"/>
          </a:xfrm>
        </p:spPr>
        <p:txBody>
          <a:bodyPr>
            <a:normAutofit lnSpcReduction="10000"/>
          </a:bodyPr>
          <a:lstStyle/>
          <a:p>
            <a:r>
              <a:rPr lang="ro-RO" sz="2400" dirty="0" smtClean="0"/>
              <a:t>EROAREA GENETICĂ</a:t>
            </a:r>
          </a:p>
          <a:p>
            <a:pPr marL="0" indent="0">
              <a:buNone/>
            </a:pPr>
            <a:r>
              <a:rPr lang="ro-RO" sz="2400" dirty="0"/>
              <a:t>	</a:t>
            </a:r>
            <a:r>
              <a:rPr lang="ro-RO" sz="2400" dirty="0" smtClean="0"/>
              <a:t>Ex: Nu l-aș vota pe </a:t>
            </a:r>
            <a:r>
              <a:rPr lang="ro-RO" sz="2400" dirty="0" err="1" smtClean="0"/>
              <a:t>Iohannis</a:t>
            </a:r>
            <a:r>
              <a:rPr lang="ro-RO" sz="2400" dirty="0" smtClean="0"/>
              <a:t> președinte. Am făcut școala generală împreună și făcea numai trăsnăi.</a:t>
            </a:r>
          </a:p>
          <a:p>
            <a:pPr marL="0" indent="0">
              <a:buNone/>
            </a:pPr>
            <a:endParaRPr lang="ro-RO" sz="2400" dirty="0" smtClean="0"/>
          </a:p>
          <a:p>
            <a:r>
              <a:rPr lang="ro-RO" sz="2400" dirty="0" smtClean="0"/>
              <a:t>RAȚIONALIZARE</a:t>
            </a:r>
            <a:endParaRPr lang="ro-RO" sz="2400" dirty="0"/>
          </a:p>
          <a:p>
            <a:pPr marL="0" indent="0">
              <a:buNone/>
            </a:pPr>
            <a:r>
              <a:rPr lang="ro-RO" sz="2400" dirty="0"/>
              <a:t>	Ex: </a:t>
            </a:r>
            <a:r>
              <a:rPr lang="ro-RO" sz="2400" dirty="0" smtClean="0"/>
              <a:t>După ce Sofia a fost părăsită de prietenul ei pentru o altă femeie: „Oricum voiam să-l părăsesc, mă plictisisem prin preajma lui. Trebuia să-l părăsesc mai de mult, dar mi-era milă de el.”</a:t>
            </a:r>
          </a:p>
          <a:p>
            <a:pPr marL="0" indent="0">
              <a:buNone/>
            </a:pPr>
            <a:endParaRPr lang="ro-RO" sz="2400" dirty="0"/>
          </a:p>
          <a:p>
            <a:r>
              <a:rPr lang="ro-RO" sz="2400" dirty="0" smtClean="0"/>
              <a:t>CONCLUZIE ERONATĂ</a:t>
            </a:r>
            <a:endParaRPr lang="ro-RO" sz="2400" dirty="0"/>
          </a:p>
          <a:p>
            <a:pPr marL="0" indent="0">
              <a:buNone/>
            </a:pPr>
            <a:r>
              <a:rPr lang="ro-RO" sz="2400" dirty="0"/>
              <a:t>	Ex: </a:t>
            </a:r>
            <a:r>
              <a:rPr lang="ro-RO" sz="2400" dirty="0" smtClean="0"/>
              <a:t>Pentru că eu cred în sfințenia căsătoriei, cred că aceasta ar trebui să fie între un bărbat și o femeie.</a:t>
            </a:r>
          </a:p>
          <a:p>
            <a:pPr marL="0" indent="0">
              <a:buNone/>
            </a:pPr>
            <a:endParaRPr lang="ro-RO" sz="2400" dirty="0" smtClean="0"/>
          </a:p>
        </p:txBody>
      </p:sp>
    </p:spTree>
    <p:extLst>
      <p:ext uri="{BB962C8B-B14F-4D97-AF65-F5344CB8AC3E}">
        <p14:creationId xmlns:p14="http://schemas.microsoft.com/office/powerpoint/2010/main" val="319035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ERORI DE RELEVANȚĂ</a:t>
            </a:r>
            <a:endParaRPr lang="ro-RO" sz="3400" b="1" dirty="0"/>
          </a:p>
        </p:txBody>
      </p:sp>
      <p:sp>
        <p:nvSpPr>
          <p:cNvPr id="3" name="Content Placeholder 2"/>
          <p:cNvSpPr>
            <a:spLocks noGrp="1"/>
          </p:cNvSpPr>
          <p:nvPr>
            <p:ph idx="1"/>
          </p:nvPr>
        </p:nvSpPr>
        <p:spPr>
          <a:xfrm>
            <a:off x="677334" y="1077532"/>
            <a:ext cx="8596668" cy="5501361"/>
          </a:xfrm>
        </p:spPr>
        <p:txBody>
          <a:bodyPr>
            <a:normAutofit/>
          </a:bodyPr>
          <a:lstStyle/>
          <a:p>
            <a:r>
              <a:rPr lang="ro-RO" sz="2400" dirty="0" smtClean="0"/>
              <a:t>APELUL LA AUTORITATE NERELEVANTĂ</a:t>
            </a:r>
          </a:p>
          <a:p>
            <a:pPr marL="0" indent="0">
              <a:buNone/>
            </a:pPr>
            <a:r>
              <a:rPr lang="ro-RO" sz="2400" dirty="0"/>
              <a:t>	</a:t>
            </a:r>
            <a:r>
              <a:rPr lang="ro-RO" sz="2400" dirty="0" smtClean="0"/>
              <a:t>Ex: Nu e adevărat că guvernul nu face nici un rău în ce privește poluarea. Am citit ieri că agențiile guvernamentale sunt responsabile de 50% din poluarea apelor țării.</a:t>
            </a:r>
          </a:p>
          <a:p>
            <a:pPr marL="0" indent="0">
              <a:buNone/>
            </a:pPr>
            <a:endParaRPr lang="ro-RO" sz="2400" dirty="0" smtClean="0"/>
          </a:p>
          <a:p>
            <a:r>
              <a:rPr lang="ro-RO" sz="2400" dirty="0" smtClean="0"/>
              <a:t>APELUL LA OPINIA POPULARĂ</a:t>
            </a:r>
            <a:endParaRPr lang="ro-RO" sz="2400" dirty="0"/>
          </a:p>
          <a:p>
            <a:pPr marL="0" indent="0">
              <a:buNone/>
            </a:pPr>
            <a:r>
              <a:rPr lang="ro-RO" sz="2400" dirty="0"/>
              <a:t>	Ex: </a:t>
            </a:r>
            <a:r>
              <a:rPr lang="ro-RO" sz="2400" dirty="0" smtClean="0"/>
              <a:t>Marijuana nu poate fi așa rea. Conform unui sondaj Gallup, 60% dintre americani o fumează.</a:t>
            </a:r>
          </a:p>
        </p:txBody>
      </p:sp>
    </p:spTree>
    <p:extLst>
      <p:ext uri="{BB962C8B-B14F-4D97-AF65-F5344CB8AC3E}">
        <p14:creationId xmlns:p14="http://schemas.microsoft.com/office/powerpoint/2010/main" val="148805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ERORI DE RELEVANȚĂ</a:t>
            </a:r>
            <a:endParaRPr lang="ro-RO" sz="3400" b="1" dirty="0"/>
          </a:p>
        </p:txBody>
      </p:sp>
      <p:sp>
        <p:nvSpPr>
          <p:cNvPr id="3" name="Content Placeholder 2"/>
          <p:cNvSpPr>
            <a:spLocks noGrp="1"/>
          </p:cNvSpPr>
          <p:nvPr>
            <p:ph idx="1"/>
          </p:nvPr>
        </p:nvSpPr>
        <p:spPr>
          <a:xfrm>
            <a:off x="677334" y="1077532"/>
            <a:ext cx="8596668" cy="5501361"/>
          </a:xfrm>
        </p:spPr>
        <p:txBody>
          <a:bodyPr>
            <a:normAutofit/>
          </a:bodyPr>
          <a:lstStyle/>
          <a:p>
            <a:r>
              <a:rPr lang="ro-RO" sz="2400" dirty="0" smtClean="0"/>
              <a:t>APELUL LA FORȚĂ SAU AMENINȚARE</a:t>
            </a:r>
          </a:p>
          <a:p>
            <a:pPr marL="0" indent="0">
              <a:buNone/>
            </a:pPr>
            <a:r>
              <a:rPr lang="ro-RO" sz="2400" dirty="0"/>
              <a:t>	</a:t>
            </a:r>
            <a:r>
              <a:rPr lang="ro-RO" sz="2400" dirty="0" smtClean="0"/>
              <a:t>Ex: Profesor și student: Pentru că vreau să faci sex cu mine, </a:t>
            </a:r>
            <a:r>
              <a:rPr lang="ro-RO" sz="2400" dirty="0"/>
              <a:t>[</a:t>
            </a:r>
            <a:r>
              <a:rPr lang="ro-RO" sz="2400" dirty="0" smtClean="0"/>
              <a:t>și tu nu vrei să-ți periclitezi viitorul profesional], [și eu pot să ți-l periclitez], vei face sex cu mine.</a:t>
            </a:r>
          </a:p>
          <a:p>
            <a:pPr marL="0" indent="0">
              <a:buNone/>
            </a:pPr>
            <a:endParaRPr lang="ro-RO" sz="2400" dirty="0" smtClean="0"/>
          </a:p>
          <a:p>
            <a:r>
              <a:rPr lang="ro-RO" sz="2400" dirty="0" smtClean="0"/>
              <a:t>APELUL LA TRADIȚIE</a:t>
            </a:r>
            <a:endParaRPr lang="ro-RO" sz="2400" dirty="0"/>
          </a:p>
          <a:p>
            <a:pPr marL="0" indent="0">
              <a:buNone/>
            </a:pPr>
            <a:r>
              <a:rPr lang="ro-RO" sz="2400" dirty="0"/>
              <a:t>	Ex: </a:t>
            </a:r>
            <a:r>
              <a:rPr lang="ro-RO" sz="2400" dirty="0" smtClean="0"/>
              <a:t>Circumcizia e în tradiția noastră dintotdeauna, [și ar trebui să urmăm tradiția dacă nu e în conflict cu ceva mai important], [și nimic mai important nu e implicat], așa că băiatul dumneavoastră ar trebui circumcis.</a:t>
            </a:r>
          </a:p>
        </p:txBody>
      </p:sp>
    </p:spTree>
    <p:extLst>
      <p:ext uri="{BB962C8B-B14F-4D97-AF65-F5344CB8AC3E}">
        <p14:creationId xmlns:p14="http://schemas.microsoft.com/office/powerpoint/2010/main" val="210868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856" y="1197735"/>
            <a:ext cx="8037631" cy="2312188"/>
          </a:xfrm>
        </p:spPr>
        <p:txBody>
          <a:bodyPr/>
          <a:lstStyle/>
          <a:p>
            <a:r>
              <a:rPr lang="ro-RO" sz="8800" dirty="0" smtClean="0">
                <a:latin typeface="Bebas Neue" panose="020B0606020202050201" pitchFamily="34" charset="-18"/>
              </a:rPr>
              <a:t>CUM </a:t>
            </a:r>
            <a:r>
              <a:rPr lang="ro-RO" sz="8800" dirty="0" err="1" smtClean="0">
                <a:latin typeface="Bebas Neue" panose="020B0606020202050201" pitchFamily="34" charset="-18"/>
              </a:rPr>
              <a:t>ARATă</a:t>
            </a:r>
            <a:r>
              <a:rPr lang="ro-RO" sz="8800" dirty="0" smtClean="0">
                <a:latin typeface="Bebas Neue" panose="020B0606020202050201" pitchFamily="34" charset="-18"/>
              </a:rPr>
              <a:t> o discuție</a:t>
            </a:r>
            <a:endParaRPr lang="ro-RO" sz="8800" dirty="0">
              <a:latin typeface="Bebas Neue" panose="020B0606020202050201" pitchFamily="34" charset="-18"/>
            </a:endParaRPr>
          </a:p>
        </p:txBody>
      </p:sp>
      <p:sp>
        <p:nvSpPr>
          <p:cNvPr id="3" name="Subtitle 2"/>
          <p:cNvSpPr>
            <a:spLocks noGrp="1"/>
          </p:cNvSpPr>
          <p:nvPr>
            <p:ph type="subTitle" idx="1"/>
          </p:nvPr>
        </p:nvSpPr>
        <p:spPr>
          <a:xfrm>
            <a:off x="1455551" y="3116019"/>
            <a:ext cx="7766936" cy="1096899"/>
          </a:xfrm>
        </p:spPr>
        <p:txBody>
          <a:bodyPr>
            <a:noAutofit/>
          </a:bodyPr>
          <a:lstStyle/>
          <a:p>
            <a:r>
              <a:rPr lang="ro-RO" sz="7200" spc="-150" dirty="0" smtClean="0">
                <a:solidFill>
                  <a:srgbClr val="D65B2A"/>
                </a:solidFill>
                <a:latin typeface="Kaushan Script" panose="03060602040705080205" pitchFamily="66" charset="0"/>
              </a:rPr>
              <a:t>rațională?</a:t>
            </a:r>
            <a:endParaRPr lang="ro-RO" sz="7200" spc="-150" dirty="0">
              <a:solidFill>
                <a:srgbClr val="D65B2A"/>
              </a:solidFill>
              <a:latin typeface="Kaushan Script" panose="03060602040705080205" pitchFamily="66" charset="0"/>
            </a:endParaRPr>
          </a:p>
        </p:txBody>
      </p:sp>
      <p:pic>
        <p:nvPicPr>
          <p:cNvPr id="2050" name="Picture 2" descr="http://www.fairlawnschools.org/cms/lib03/NJ01911518/Centricity/Domain/1104/school_deb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2765"/>
            <a:ext cx="5562645" cy="273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0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ERORI DE RELEVANȚĂ</a:t>
            </a:r>
            <a:endParaRPr lang="ro-RO" sz="3400" b="1" dirty="0"/>
          </a:p>
        </p:txBody>
      </p:sp>
      <p:sp>
        <p:nvSpPr>
          <p:cNvPr id="3" name="Content Placeholder 2"/>
          <p:cNvSpPr>
            <a:spLocks noGrp="1"/>
          </p:cNvSpPr>
          <p:nvPr>
            <p:ph idx="1"/>
          </p:nvPr>
        </p:nvSpPr>
        <p:spPr>
          <a:xfrm>
            <a:off x="677334" y="1077532"/>
            <a:ext cx="8596668" cy="5501361"/>
          </a:xfrm>
        </p:spPr>
        <p:txBody>
          <a:bodyPr>
            <a:normAutofit/>
          </a:bodyPr>
          <a:lstStyle/>
          <a:p>
            <a:r>
              <a:rPr lang="ro-RO" sz="2400" dirty="0" smtClean="0"/>
              <a:t>MANIPULARE SAU EMOȚII</a:t>
            </a:r>
          </a:p>
          <a:p>
            <a:pPr marL="0" indent="0">
              <a:buNone/>
            </a:pPr>
            <a:r>
              <a:rPr lang="ro-RO" sz="2400" dirty="0"/>
              <a:t>	</a:t>
            </a:r>
            <a:r>
              <a:rPr lang="ro-RO" sz="2400" dirty="0" smtClean="0"/>
              <a:t>Ex: 1. Pentru că Nicoleta e singură și tristă, deoarece nu a avut nici o întâlnire tot anul, </a:t>
            </a:r>
            <a:r>
              <a:rPr lang="ro-RO" sz="2400" dirty="0"/>
              <a:t>[</a:t>
            </a:r>
            <a:r>
              <a:rPr lang="ro-RO" sz="2400" dirty="0" smtClean="0"/>
              <a:t>și </a:t>
            </a:r>
            <a:r>
              <a:rPr lang="ro-RO" sz="2400" dirty="0" err="1" smtClean="0"/>
              <a:t>Jănel</a:t>
            </a:r>
            <a:r>
              <a:rPr lang="ro-RO" sz="2400" dirty="0" smtClean="0"/>
              <a:t> e disponibil], </a:t>
            </a:r>
            <a:r>
              <a:rPr lang="ro-RO" sz="2400" dirty="0" err="1" smtClean="0"/>
              <a:t>Jănel</a:t>
            </a:r>
            <a:r>
              <a:rPr lang="ro-RO" sz="2400" dirty="0" smtClean="0"/>
              <a:t> ar trebui s-o ia pe Nicoleta la bal.</a:t>
            </a:r>
          </a:p>
          <a:p>
            <a:pPr marL="0" indent="0">
              <a:buNone/>
            </a:pPr>
            <a:endParaRPr lang="ro-RO" sz="2400" dirty="0"/>
          </a:p>
          <a:p>
            <a:pPr marL="0" indent="0">
              <a:buNone/>
            </a:pPr>
            <a:r>
              <a:rPr lang="ro-RO" sz="2400" dirty="0" smtClean="0"/>
              <a:t>		2. Orice bărbat decent ar deschide ușa pentru o femeie!</a:t>
            </a:r>
          </a:p>
          <a:p>
            <a:pPr marL="0" indent="0">
              <a:buNone/>
            </a:pPr>
            <a:endParaRPr lang="ro-RO" sz="2400" dirty="0" smtClean="0"/>
          </a:p>
          <a:p>
            <a:pPr marL="0" indent="0">
              <a:buNone/>
            </a:pPr>
            <a:r>
              <a:rPr lang="ro-RO" sz="2400" dirty="0" smtClean="0"/>
              <a:t>		3. Maricica, cum să depui mărturie împotriva cumnatului tău? Ce dacă ai văzut violul? E din familie!</a:t>
            </a:r>
          </a:p>
        </p:txBody>
      </p:sp>
    </p:spTree>
    <p:extLst>
      <p:ext uri="{BB962C8B-B14F-4D97-AF65-F5344CB8AC3E}">
        <p14:creationId xmlns:p14="http://schemas.microsoft.com/office/powerpoint/2010/main" val="240371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ERORI DE ACCEPTABILITATE</a:t>
            </a:r>
            <a:endParaRPr lang="ro-RO" sz="3400" b="1" dirty="0"/>
          </a:p>
        </p:txBody>
      </p:sp>
      <p:sp>
        <p:nvSpPr>
          <p:cNvPr id="3" name="Content Placeholder 2"/>
          <p:cNvSpPr>
            <a:spLocks noGrp="1"/>
          </p:cNvSpPr>
          <p:nvPr>
            <p:ph idx="1"/>
          </p:nvPr>
        </p:nvSpPr>
        <p:spPr>
          <a:xfrm>
            <a:off x="677334" y="1077532"/>
            <a:ext cx="8596668" cy="5501361"/>
          </a:xfrm>
        </p:spPr>
        <p:txBody>
          <a:bodyPr>
            <a:normAutofit lnSpcReduction="10000"/>
          </a:bodyPr>
          <a:lstStyle/>
          <a:p>
            <a:r>
              <a:rPr lang="ro-RO" sz="2400" dirty="0" smtClean="0"/>
              <a:t>PREMISE VAGI</a:t>
            </a:r>
          </a:p>
          <a:p>
            <a:pPr marL="0" indent="0">
              <a:buNone/>
            </a:pPr>
            <a:r>
              <a:rPr lang="ro-RO" sz="2400" dirty="0"/>
              <a:t>	</a:t>
            </a:r>
            <a:r>
              <a:rPr lang="ro-RO" sz="2400" dirty="0" smtClean="0"/>
              <a:t>Ex: Constituția cere școlilor să urmărească „educația morală” printre obiectele lor, iar impunerea elevilor să citească cărți cu limbaj vulgar e imoral, ar trebui ca elevii să nu primească astfel de lecturi.</a:t>
            </a:r>
          </a:p>
          <a:p>
            <a:pPr marL="0" indent="0">
              <a:buNone/>
            </a:pPr>
            <a:endParaRPr lang="ro-RO" sz="2400" dirty="0"/>
          </a:p>
          <a:p>
            <a:r>
              <a:rPr lang="ro-RO" sz="2400" dirty="0" smtClean="0"/>
              <a:t>EROAREA COMPUNERII</a:t>
            </a:r>
            <a:endParaRPr lang="ro-RO" sz="2400" dirty="0"/>
          </a:p>
          <a:p>
            <a:pPr marL="0" indent="0">
              <a:buNone/>
            </a:pPr>
            <a:r>
              <a:rPr lang="ro-RO" sz="2400" dirty="0"/>
              <a:t>	</a:t>
            </a:r>
            <a:r>
              <a:rPr lang="ro-RO" sz="2400" dirty="0" smtClean="0"/>
              <a:t>Asumarea faptului că ce e adevărat despre părțile unui întreg, este adevărat despre întreg.</a:t>
            </a:r>
          </a:p>
          <a:p>
            <a:pPr marL="0" indent="0">
              <a:buNone/>
            </a:pPr>
            <a:endParaRPr lang="ro-RO" sz="2400" dirty="0"/>
          </a:p>
          <a:p>
            <a:r>
              <a:rPr lang="ro-RO" sz="2400" dirty="0"/>
              <a:t>EROAREA </a:t>
            </a:r>
            <a:r>
              <a:rPr lang="ro-RO" sz="2400" dirty="0" smtClean="0"/>
              <a:t>ESTE – AR TREBUI</a:t>
            </a:r>
            <a:endParaRPr lang="ro-RO" sz="2400" dirty="0"/>
          </a:p>
          <a:p>
            <a:pPr marL="0" indent="0">
              <a:buNone/>
            </a:pPr>
            <a:r>
              <a:rPr lang="ro-RO" sz="2400" dirty="0"/>
              <a:t>	</a:t>
            </a:r>
            <a:r>
              <a:rPr lang="ro-RO" sz="2400" dirty="0" smtClean="0"/>
              <a:t>Pentru că ceva e în vigoare acum, ar trebui să rămână în vigoare.</a:t>
            </a:r>
          </a:p>
        </p:txBody>
      </p:sp>
    </p:spTree>
    <p:extLst>
      <p:ext uri="{BB962C8B-B14F-4D97-AF65-F5344CB8AC3E}">
        <p14:creationId xmlns:p14="http://schemas.microsoft.com/office/powerpoint/2010/main" val="342302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ERORI DE SUFICIENȚĂ</a:t>
            </a:r>
            <a:endParaRPr lang="ro-RO" sz="3400" b="1" dirty="0"/>
          </a:p>
        </p:txBody>
      </p:sp>
      <p:sp>
        <p:nvSpPr>
          <p:cNvPr id="3" name="Content Placeholder 2"/>
          <p:cNvSpPr>
            <a:spLocks noGrp="1"/>
          </p:cNvSpPr>
          <p:nvPr>
            <p:ph idx="1"/>
          </p:nvPr>
        </p:nvSpPr>
        <p:spPr>
          <a:xfrm>
            <a:off x="677334" y="1077532"/>
            <a:ext cx="8596668" cy="5501361"/>
          </a:xfrm>
        </p:spPr>
        <p:txBody>
          <a:bodyPr>
            <a:normAutofit/>
          </a:bodyPr>
          <a:lstStyle/>
          <a:p>
            <a:r>
              <a:rPr lang="ro-RO" sz="2400" dirty="0" smtClean="0"/>
              <a:t>EȘANTION NEREPREZENTATIV</a:t>
            </a:r>
          </a:p>
          <a:p>
            <a:endParaRPr lang="ro-RO" sz="2400" dirty="0" smtClean="0"/>
          </a:p>
          <a:p>
            <a:r>
              <a:rPr lang="ro-RO" sz="2400" dirty="0" smtClean="0"/>
              <a:t>ARGUMENTAREA PRIN IGNORANȚĂ</a:t>
            </a:r>
          </a:p>
          <a:p>
            <a:pPr marL="0" indent="0">
              <a:buNone/>
            </a:pPr>
            <a:r>
              <a:rPr lang="ro-RO" sz="2400" dirty="0"/>
              <a:t>	</a:t>
            </a:r>
            <a:r>
              <a:rPr lang="ro-RO" sz="2400" dirty="0" smtClean="0"/>
              <a:t>Dacă nu putem demonstra ceva, înseamnă că opusul este adevărat.</a:t>
            </a:r>
          </a:p>
          <a:p>
            <a:pPr marL="0" indent="0">
              <a:buNone/>
            </a:pPr>
            <a:endParaRPr lang="ro-RO" sz="2400" dirty="0"/>
          </a:p>
          <a:p>
            <a:r>
              <a:rPr lang="ro-RO" sz="2400" dirty="0" smtClean="0"/>
              <a:t>OMITEREA DOVEZILOR</a:t>
            </a:r>
          </a:p>
          <a:p>
            <a:endParaRPr lang="ro-RO" sz="2400" dirty="0"/>
          </a:p>
          <a:p>
            <a:r>
              <a:rPr lang="ro-RO" sz="2400" dirty="0" smtClean="0"/>
              <a:t>SUPRASIMPLIFICAREA</a:t>
            </a:r>
            <a:endParaRPr lang="ro-RO" sz="2400" dirty="0"/>
          </a:p>
        </p:txBody>
      </p:sp>
    </p:spTree>
    <p:extLst>
      <p:ext uri="{BB962C8B-B14F-4D97-AF65-F5344CB8AC3E}">
        <p14:creationId xmlns:p14="http://schemas.microsoft.com/office/powerpoint/2010/main" val="317145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ERORI DE REPLICĂ</a:t>
            </a:r>
            <a:endParaRPr lang="ro-RO" sz="3400" b="1" dirty="0"/>
          </a:p>
        </p:txBody>
      </p:sp>
      <p:sp>
        <p:nvSpPr>
          <p:cNvPr id="3" name="Content Placeholder 2"/>
          <p:cNvSpPr>
            <a:spLocks noGrp="1"/>
          </p:cNvSpPr>
          <p:nvPr>
            <p:ph idx="1"/>
          </p:nvPr>
        </p:nvSpPr>
        <p:spPr>
          <a:xfrm>
            <a:off x="677334" y="1077532"/>
            <a:ext cx="8596668" cy="5501361"/>
          </a:xfrm>
        </p:spPr>
        <p:txBody>
          <a:bodyPr>
            <a:normAutofit/>
          </a:bodyPr>
          <a:lstStyle/>
          <a:p>
            <a:r>
              <a:rPr lang="ro-RO" sz="2400" dirty="0" smtClean="0"/>
              <a:t>NEGAREA DOVEZILOR CONTRA</a:t>
            </a:r>
          </a:p>
          <a:p>
            <a:endParaRPr lang="ro-RO" sz="2400" dirty="0" smtClean="0"/>
          </a:p>
          <a:p>
            <a:r>
              <a:rPr lang="ro-RO" sz="2400" dirty="0" smtClean="0"/>
              <a:t>ATACURI LA PERSOANĂ</a:t>
            </a:r>
          </a:p>
          <a:p>
            <a:endParaRPr lang="ro-RO" sz="2400" dirty="0"/>
          </a:p>
          <a:p>
            <a:r>
              <a:rPr lang="ro-RO" sz="2400" dirty="0" smtClean="0"/>
              <a:t>ATACAREA UNUI OM DE PAIE</a:t>
            </a:r>
          </a:p>
          <a:p>
            <a:endParaRPr lang="ro-RO" sz="2400" dirty="0"/>
          </a:p>
          <a:p>
            <a:r>
              <a:rPr lang="ro-RO" sz="2400" dirty="0" smtClean="0"/>
              <a:t>RED HERRING</a:t>
            </a:r>
          </a:p>
          <a:p>
            <a:endParaRPr lang="ro-RO" sz="2400" dirty="0"/>
          </a:p>
          <a:p>
            <a:r>
              <a:rPr lang="ro-RO" sz="2400" dirty="0" smtClean="0"/>
              <a:t>UMOR SAU RIDICULIZARE</a:t>
            </a:r>
            <a:endParaRPr lang="ro-RO" sz="2400" dirty="0"/>
          </a:p>
        </p:txBody>
      </p:sp>
    </p:spTree>
    <p:extLst>
      <p:ext uri="{BB962C8B-B14F-4D97-AF65-F5344CB8AC3E}">
        <p14:creationId xmlns:p14="http://schemas.microsoft.com/office/powerpoint/2010/main" val="257424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67149" y="144830"/>
            <a:ext cx="4362451" cy="6442300"/>
          </a:xfrm>
          <a:prstGeom prst="rect">
            <a:avLst/>
          </a:prstGeom>
        </p:spPr>
      </p:pic>
    </p:spTree>
    <p:extLst>
      <p:ext uri="{BB962C8B-B14F-4D97-AF65-F5344CB8AC3E}">
        <p14:creationId xmlns:p14="http://schemas.microsoft.com/office/powerpoint/2010/main" val="1978736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84" y="2762250"/>
            <a:ext cx="8596668" cy="1320800"/>
          </a:xfrm>
        </p:spPr>
        <p:txBody>
          <a:bodyPr/>
          <a:lstStyle/>
          <a:p>
            <a:r>
              <a:rPr lang="ro-RO" dirty="0"/>
              <a:t>"În cinste, fiecare </a:t>
            </a:r>
            <a:r>
              <a:rPr lang="ro-RO" b="1" dirty="0"/>
              <a:t>să dea întâietate celuilalt</a:t>
            </a:r>
            <a:r>
              <a:rPr lang="ro-RO" dirty="0"/>
              <a:t>" (Romani 12:10)</a:t>
            </a:r>
          </a:p>
        </p:txBody>
      </p:sp>
    </p:spTree>
    <p:extLst>
      <p:ext uri="{BB962C8B-B14F-4D97-AF65-F5344CB8AC3E}">
        <p14:creationId xmlns:p14="http://schemas.microsoft.com/office/powerpoint/2010/main" val="248361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12 PRINCIPII DE CONDUITĂ INTELECTUALĂ PENTRU DISCUȚII EFICIENTE</a:t>
            </a:r>
            <a:endParaRPr lang="ro-RO" sz="3400" b="1" dirty="0"/>
          </a:p>
        </p:txBody>
      </p:sp>
      <p:sp>
        <p:nvSpPr>
          <p:cNvPr id="3" name="Content Placeholder 2"/>
          <p:cNvSpPr>
            <a:spLocks noGrp="1"/>
          </p:cNvSpPr>
          <p:nvPr>
            <p:ph idx="1"/>
          </p:nvPr>
        </p:nvSpPr>
        <p:spPr>
          <a:xfrm>
            <a:off x="677334" y="1645434"/>
            <a:ext cx="8596668" cy="4897034"/>
          </a:xfrm>
        </p:spPr>
        <p:txBody>
          <a:bodyPr>
            <a:normAutofit/>
          </a:bodyPr>
          <a:lstStyle/>
          <a:p>
            <a:r>
              <a:rPr lang="ro-RO" sz="2200" dirty="0" smtClean="0"/>
              <a:t>1. PRINCIPIUL IMPERFECȚIUNII (FAILIBILITĂȚII)</a:t>
            </a:r>
          </a:p>
          <a:p>
            <a:pPr marL="0" indent="0">
              <a:buNone/>
            </a:pPr>
            <a:r>
              <a:rPr lang="ro-RO" sz="2200" dirty="0" smtClean="0"/>
              <a:t>	Oricine (</a:t>
            </a:r>
            <a:r>
              <a:rPr lang="ro-RO" sz="2200" b="1" i="1" dirty="0" smtClean="0"/>
              <a:t>începând cu mine</a:t>
            </a:r>
            <a:r>
              <a:rPr lang="ro-RO" sz="2200" dirty="0" smtClean="0"/>
              <a:t>) poate să greșească</a:t>
            </a:r>
            <a:r>
              <a:rPr lang="ro-RO" sz="2200" b="1" i="1" dirty="0"/>
              <a:t>.</a:t>
            </a:r>
            <a:endParaRPr lang="ro-RO" sz="2200" b="1" i="1" dirty="0" smtClean="0"/>
          </a:p>
          <a:p>
            <a:pPr marL="0" indent="0">
              <a:buNone/>
            </a:pPr>
            <a:endParaRPr lang="ro-RO" sz="2200" b="1" i="1" dirty="0" smtClean="0"/>
          </a:p>
          <a:p>
            <a:r>
              <a:rPr lang="ro-RO" sz="2200" dirty="0" smtClean="0"/>
              <a:t>2. </a:t>
            </a:r>
            <a:r>
              <a:rPr lang="ro-RO" sz="2200" dirty="0"/>
              <a:t>PRINCIPIUL </a:t>
            </a:r>
            <a:r>
              <a:rPr lang="ro-RO" sz="2200" dirty="0" smtClean="0"/>
              <a:t>CĂUTĂRII ADEVĂRULUI</a:t>
            </a:r>
            <a:endParaRPr lang="ro-RO" sz="2200" dirty="0"/>
          </a:p>
          <a:p>
            <a:pPr marL="0" indent="0">
              <a:buNone/>
            </a:pPr>
            <a:r>
              <a:rPr lang="ro-RO" sz="2200" dirty="0"/>
              <a:t>	</a:t>
            </a:r>
            <a:r>
              <a:rPr lang="ro-RO" sz="2200" dirty="0" smtClean="0"/>
              <a:t>Toți participanții la discuție trebuie să se angajeze la o căutare serioasă a adevărului sau a poziției care poate fi susținută cel mai bine.</a:t>
            </a:r>
            <a:endParaRPr lang="ro-RO" sz="2200" b="1" i="1" dirty="0"/>
          </a:p>
          <a:p>
            <a:pPr marL="0" indent="0">
              <a:buNone/>
            </a:pPr>
            <a:endParaRPr lang="ro-RO" sz="2200" b="1" i="1" dirty="0" smtClean="0"/>
          </a:p>
          <a:p>
            <a:r>
              <a:rPr lang="ro-RO" sz="2200" dirty="0" smtClean="0"/>
              <a:t>3. </a:t>
            </a:r>
            <a:r>
              <a:rPr lang="ro-RO" sz="2200" dirty="0"/>
              <a:t>PRINCIPIUL </a:t>
            </a:r>
            <a:r>
              <a:rPr lang="ro-RO" sz="2200" dirty="0" smtClean="0"/>
              <a:t>CLARITĂȚII</a:t>
            </a:r>
            <a:endParaRPr lang="ro-RO" sz="2200" dirty="0"/>
          </a:p>
          <a:p>
            <a:pPr marL="0" indent="0">
              <a:buNone/>
            </a:pPr>
            <a:r>
              <a:rPr lang="ro-RO" sz="2200" dirty="0"/>
              <a:t>	</a:t>
            </a:r>
            <a:r>
              <a:rPr lang="ro-RO" sz="2200" dirty="0" smtClean="0"/>
              <a:t>Toate afirmațiile dintr-o discuție trebuie să nu conțină nici o confuzie lingvistică și să fie bine separate față de alte subiecte.</a:t>
            </a:r>
            <a:endParaRPr lang="ro-RO" sz="2200" b="1" i="1" dirty="0"/>
          </a:p>
          <a:p>
            <a:pPr marL="0" indent="0">
              <a:buNone/>
            </a:pPr>
            <a:endParaRPr lang="ro-RO" sz="2200" b="1" i="1" dirty="0"/>
          </a:p>
        </p:txBody>
      </p:sp>
    </p:spTree>
    <p:extLst>
      <p:ext uri="{BB962C8B-B14F-4D97-AF65-F5344CB8AC3E}">
        <p14:creationId xmlns:p14="http://schemas.microsoft.com/office/powerpoint/2010/main" val="152942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12 PRINCIPII DE CONDUITĂ INTELECTUALĂ PENTRU DISCUȚII EFICIENTE</a:t>
            </a:r>
            <a:endParaRPr lang="ro-RO" sz="3400" b="1" dirty="0"/>
          </a:p>
        </p:txBody>
      </p:sp>
      <p:sp>
        <p:nvSpPr>
          <p:cNvPr id="3" name="Content Placeholder 2"/>
          <p:cNvSpPr>
            <a:spLocks noGrp="1"/>
          </p:cNvSpPr>
          <p:nvPr>
            <p:ph idx="1"/>
          </p:nvPr>
        </p:nvSpPr>
        <p:spPr>
          <a:xfrm>
            <a:off x="677334" y="1645434"/>
            <a:ext cx="8596668" cy="4897034"/>
          </a:xfrm>
        </p:spPr>
        <p:txBody>
          <a:bodyPr>
            <a:normAutofit fontScale="92500" lnSpcReduction="10000"/>
          </a:bodyPr>
          <a:lstStyle/>
          <a:p>
            <a:r>
              <a:rPr lang="ro-RO" sz="2200" dirty="0"/>
              <a:t>4</a:t>
            </a:r>
            <a:r>
              <a:rPr lang="ro-RO" sz="2200" dirty="0" smtClean="0"/>
              <a:t>. PRINCIPIUL NECESITĂȚII DOVEZILOR (BURDEN-OF-PROOF)</a:t>
            </a:r>
          </a:p>
          <a:p>
            <a:pPr marL="0" indent="0">
              <a:buNone/>
            </a:pPr>
            <a:r>
              <a:rPr lang="ro-RO" sz="2200" dirty="0" smtClean="0"/>
              <a:t>	Orice afirmație făcută într-o discuție trebuie să poată fi susținută (la cererea altor participanți) cu argumente sau dovezi</a:t>
            </a:r>
            <a:r>
              <a:rPr lang="ro-RO" sz="2200" b="1" i="1" dirty="0" smtClean="0"/>
              <a:t>.</a:t>
            </a:r>
          </a:p>
          <a:p>
            <a:pPr marL="0" indent="0">
              <a:buNone/>
            </a:pPr>
            <a:endParaRPr lang="ro-RO" sz="2200" b="1" i="1" dirty="0" smtClean="0"/>
          </a:p>
          <a:p>
            <a:r>
              <a:rPr lang="ro-RO" sz="2200" dirty="0"/>
              <a:t>5</a:t>
            </a:r>
            <a:r>
              <a:rPr lang="ro-RO" sz="2200" dirty="0" smtClean="0"/>
              <a:t>. </a:t>
            </a:r>
            <a:r>
              <a:rPr lang="ro-RO" sz="2200" dirty="0"/>
              <a:t>PRINCIPIUL </a:t>
            </a:r>
            <a:r>
              <a:rPr lang="ro-RO" sz="2200" dirty="0" smtClean="0"/>
              <a:t>CARITĂȚII</a:t>
            </a:r>
            <a:endParaRPr lang="ro-RO" sz="2200" dirty="0"/>
          </a:p>
          <a:p>
            <a:pPr marL="0" indent="0">
              <a:buNone/>
            </a:pPr>
            <a:r>
              <a:rPr lang="ro-RO" sz="2200" dirty="0"/>
              <a:t>	</a:t>
            </a:r>
            <a:r>
              <a:rPr lang="ro-RO" sz="2200" dirty="0" smtClean="0"/>
              <a:t>Dacă argumentul unui participant este reformulat de un oponent, acesta trebuie exprimat în cea mai puternică formă posibilă a lui. Dacă există îndoieli asupra intențiilor unui argument, acesta poate fi reformulat sau modificat de către cel care l-a prezentat.</a:t>
            </a:r>
            <a:endParaRPr lang="ro-RO" sz="2200" b="1" i="1" dirty="0"/>
          </a:p>
          <a:p>
            <a:pPr marL="0" indent="0">
              <a:buNone/>
            </a:pPr>
            <a:endParaRPr lang="ro-RO" sz="2200" b="1" i="1" dirty="0" smtClean="0"/>
          </a:p>
          <a:p>
            <a:r>
              <a:rPr lang="ro-RO" sz="2200" dirty="0"/>
              <a:t>6</a:t>
            </a:r>
            <a:r>
              <a:rPr lang="ro-RO" sz="2200" dirty="0" smtClean="0"/>
              <a:t>. </a:t>
            </a:r>
            <a:r>
              <a:rPr lang="ro-RO" sz="2200" dirty="0"/>
              <a:t>PRINCIPIUL </a:t>
            </a:r>
            <a:r>
              <a:rPr lang="ro-RO" sz="2200" dirty="0" smtClean="0"/>
              <a:t>STRUCTURAL</a:t>
            </a:r>
            <a:endParaRPr lang="ro-RO" sz="2200" dirty="0"/>
          </a:p>
          <a:p>
            <a:pPr marL="0" indent="0">
              <a:buNone/>
            </a:pPr>
            <a:r>
              <a:rPr lang="ro-RO" sz="2200" dirty="0"/>
              <a:t>	</a:t>
            </a:r>
            <a:r>
              <a:rPr lang="ro-RO" sz="2200" dirty="0" smtClean="0"/>
              <a:t>Argumentele prezentate într-o dezbatere trebuie să respecte structura fundamentală a unui argument bine construit.</a:t>
            </a:r>
            <a:endParaRPr lang="ro-RO" sz="2200" b="1" i="1" dirty="0"/>
          </a:p>
          <a:p>
            <a:pPr marL="0" indent="0">
              <a:buNone/>
            </a:pPr>
            <a:endParaRPr lang="ro-RO" sz="2200" b="1" i="1" dirty="0"/>
          </a:p>
        </p:txBody>
      </p:sp>
    </p:spTree>
    <p:extLst>
      <p:ext uri="{BB962C8B-B14F-4D97-AF65-F5344CB8AC3E}">
        <p14:creationId xmlns:p14="http://schemas.microsoft.com/office/powerpoint/2010/main" val="283470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12 PRINCIPII DE CONDUITĂ INTELECTUALĂ PENTRU DISCUȚII EFICIENTE</a:t>
            </a:r>
            <a:endParaRPr lang="ro-RO" sz="3400" b="1" dirty="0"/>
          </a:p>
        </p:txBody>
      </p:sp>
      <p:sp>
        <p:nvSpPr>
          <p:cNvPr id="3" name="Content Placeholder 2"/>
          <p:cNvSpPr>
            <a:spLocks noGrp="1"/>
          </p:cNvSpPr>
          <p:nvPr>
            <p:ph idx="1"/>
          </p:nvPr>
        </p:nvSpPr>
        <p:spPr>
          <a:xfrm>
            <a:off x="677334" y="1645434"/>
            <a:ext cx="8596668" cy="4897034"/>
          </a:xfrm>
        </p:spPr>
        <p:txBody>
          <a:bodyPr>
            <a:normAutofit fontScale="92500"/>
          </a:bodyPr>
          <a:lstStyle/>
          <a:p>
            <a:r>
              <a:rPr lang="ro-RO" sz="2200" dirty="0" smtClean="0"/>
              <a:t>7. PRINCIPIUL RELEVANȚEI</a:t>
            </a:r>
          </a:p>
          <a:p>
            <a:pPr marL="0" indent="0">
              <a:buNone/>
            </a:pPr>
            <a:r>
              <a:rPr lang="ro-RO" sz="2200" dirty="0" smtClean="0"/>
              <a:t>	Pentru a susține o poziție vor fi prezentate doar argumente care aduc dovezi în favoarea concluziei</a:t>
            </a:r>
            <a:r>
              <a:rPr lang="ro-RO" sz="2200" b="1" i="1" dirty="0" smtClean="0"/>
              <a:t>.</a:t>
            </a:r>
          </a:p>
          <a:p>
            <a:pPr marL="0" indent="0">
              <a:buNone/>
            </a:pPr>
            <a:endParaRPr lang="ro-RO" sz="2200" b="1" i="1" dirty="0" smtClean="0"/>
          </a:p>
          <a:p>
            <a:r>
              <a:rPr lang="ro-RO" sz="2200" dirty="0" smtClean="0"/>
              <a:t>8. </a:t>
            </a:r>
            <a:r>
              <a:rPr lang="ro-RO" sz="2200" dirty="0"/>
              <a:t>PRINCIPIUL </a:t>
            </a:r>
            <a:r>
              <a:rPr lang="ro-RO" sz="2200" dirty="0" smtClean="0"/>
              <a:t>ACCEPTABILITĂȚII</a:t>
            </a:r>
            <a:endParaRPr lang="ro-RO" sz="2200" dirty="0"/>
          </a:p>
          <a:p>
            <a:pPr marL="0" indent="0">
              <a:buNone/>
            </a:pPr>
            <a:r>
              <a:rPr lang="ro-RO" sz="2200" dirty="0"/>
              <a:t>	</a:t>
            </a:r>
            <a:r>
              <a:rPr lang="ro-RO" sz="2200" dirty="0" smtClean="0"/>
              <a:t>Susținerea unei poziții se va face cu argumente care pot fi acceptate de o persoană matură, rațională și care îndeplinesc criteriile standard de acceptabilitate.</a:t>
            </a:r>
            <a:endParaRPr lang="ro-RO" sz="2200" b="1" i="1" dirty="0"/>
          </a:p>
          <a:p>
            <a:pPr marL="0" indent="0">
              <a:buNone/>
            </a:pPr>
            <a:endParaRPr lang="ro-RO" sz="2200" b="1" i="1" dirty="0" smtClean="0"/>
          </a:p>
          <a:p>
            <a:r>
              <a:rPr lang="ro-RO" sz="2200" dirty="0" smtClean="0"/>
              <a:t>9. </a:t>
            </a:r>
            <a:r>
              <a:rPr lang="ro-RO" sz="2200" dirty="0"/>
              <a:t>PRINCIPIUL </a:t>
            </a:r>
            <a:r>
              <a:rPr lang="ro-RO" sz="2200" dirty="0" smtClean="0"/>
              <a:t>SUFICIENȚEI</a:t>
            </a:r>
            <a:endParaRPr lang="ro-RO" sz="2200" dirty="0"/>
          </a:p>
          <a:p>
            <a:pPr marL="0" indent="0">
              <a:buNone/>
            </a:pPr>
            <a:r>
              <a:rPr lang="ro-RO" sz="2200" dirty="0"/>
              <a:t>	</a:t>
            </a:r>
            <a:r>
              <a:rPr lang="ro-RO" sz="2200" dirty="0" smtClean="0"/>
              <a:t>Argumentele prezentate într-o dezbatere trebuie să fie suficiente ca număr și greutate pentru a justifica acceptarea concluziei.</a:t>
            </a:r>
            <a:endParaRPr lang="ro-RO" sz="2200" b="1" i="1" dirty="0"/>
          </a:p>
          <a:p>
            <a:pPr marL="0" indent="0">
              <a:buNone/>
            </a:pPr>
            <a:endParaRPr lang="ro-RO" sz="2200" b="1" i="1" dirty="0"/>
          </a:p>
        </p:txBody>
      </p:sp>
    </p:spTree>
    <p:extLst>
      <p:ext uri="{BB962C8B-B14F-4D97-AF65-F5344CB8AC3E}">
        <p14:creationId xmlns:p14="http://schemas.microsoft.com/office/powerpoint/2010/main" val="232794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12 PRINCIPII DE CONDUITĂ INTELECTUALĂ PENTRU DISCUȚII EFICIENTE</a:t>
            </a:r>
            <a:endParaRPr lang="ro-RO" sz="3400" b="1" dirty="0"/>
          </a:p>
        </p:txBody>
      </p:sp>
      <p:sp>
        <p:nvSpPr>
          <p:cNvPr id="3" name="Content Placeholder 2"/>
          <p:cNvSpPr>
            <a:spLocks noGrp="1"/>
          </p:cNvSpPr>
          <p:nvPr>
            <p:ph idx="1"/>
          </p:nvPr>
        </p:nvSpPr>
        <p:spPr>
          <a:xfrm>
            <a:off x="677334" y="1645434"/>
            <a:ext cx="8596668" cy="4897034"/>
          </a:xfrm>
        </p:spPr>
        <p:txBody>
          <a:bodyPr>
            <a:normAutofit/>
          </a:bodyPr>
          <a:lstStyle/>
          <a:p>
            <a:r>
              <a:rPr lang="ro-RO" sz="2200" dirty="0" smtClean="0"/>
              <a:t>10. PRINCIPIUL REPLICII (CONTRAARGUMENTULUI)</a:t>
            </a:r>
          </a:p>
          <a:p>
            <a:pPr marL="0" indent="0">
              <a:buNone/>
            </a:pPr>
            <a:r>
              <a:rPr lang="ro-RO" sz="2200" dirty="0" smtClean="0"/>
              <a:t>	Argumentarea pentru sau împotriva unei poziții trebuie să conțină contraargumente eficiente împotriva tuturor criticilor care pot fi anticipate că vor fi aduse de tabăra adversă</a:t>
            </a:r>
            <a:r>
              <a:rPr lang="ro-RO" sz="2200" b="1" i="1" dirty="0" smtClean="0"/>
              <a:t>.</a:t>
            </a:r>
          </a:p>
          <a:p>
            <a:pPr marL="0" indent="0">
              <a:buNone/>
            </a:pPr>
            <a:endParaRPr lang="ro-RO" sz="2200" b="1" i="1" dirty="0" smtClean="0"/>
          </a:p>
          <a:p>
            <a:r>
              <a:rPr lang="ro-RO" sz="2200" dirty="0" smtClean="0"/>
              <a:t>11. </a:t>
            </a:r>
            <a:r>
              <a:rPr lang="ro-RO" sz="2200" dirty="0"/>
              <a:t>PRINCIPIUL </a:t>
            </a:r>
            <a:r>
              <a:rPr lang="ro-RO" sz="2200" dirty="0" smtClean="0"/>
              <a:t>SUSPENDĂRII HOTĂRÂRII</a:t>
            </a:r>
            <a:endParaRPr lang="ro-RO" sz="2200" dirty="0"/>
          </a:p>
          <a:p>
            <a:pPr marL="0" indent="0">
              <a:buNone/>
            </a:pPr>
            <a:r>
              <a:rPr lang="ro-RO" sz="2200" dirty="0"/>
              <a:t>	</a:t>
            </a:r>
            <a:r>
              <a:rPr lang="ro-RO" sz="2200" dirty="0" smtClean="0"/>
              <a:t>Dacă într-o dezbatere nici una dintre poziții nu este susținută cu argumente bune sau mai multe poziții sunt susținute cu argumente care par la fel de puternice, luarea unei hotărâri ar trebui suspendată și discuția încheiată.</a:t>
            </a:r>
            <a:endParaRPr lang="ro-RO" sz="2200" b="1" i="1" dirty="0"/>
          </a:p>
        </p:txBody>
      </p:sp>
    </p:spTree>
    <p:extLst>
      <p:ext uri="{BB962C8B-B14F-4D97-AF65-F5344CB8AC3E}">
        <p14:creationId xmlns:p14="http://schemas.microsoft.com/office/powerpoint/2010/main" val="117797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12 PRINCIPII DE CONDUITĂ INTELECTUALĂ PENTRU DISCUȚII EFICIENTE</a:t>
            </a:r>
            <a:endParaRPr lang="ro-RO" sz="3400" b="1" dirty="0"/>
          </a:p>
        </p:txBody>
      </p:sp>
      <p:sp>
        <p:nvSpPr>
          <p:cNvPr id="3" name="Content Placeholder 2"/>
          <p:cNvSpPr>
            <a:spLocks noGrp="1"/>
          </p:cNvSpPr>
          <p:nvPr>
            <p:ph idx="1"/>
          </p:nvPr>
        </p:nvSpPr>
        <p:spPr>
          <a:xfrm>
            <a:off x="677334" y="1645434"/>
            <a:ext cx="8596668" cy="4897034"/>
          </a:xfrm>
        </p:spPr>
        <p:txBody>
          <a:bodyPr>
            <a:normAutofit/>
          </a:bodyPr>
          <a:lstStyle/>
          <a:p>
            <a:r>
              <a:rPr lang="ro-RO" sz="2200" dirty="0" smtClean="0"/>
              <a:t>12. </a:t>
            </a:r>
            <a:r>
              <a:rPr lang="ro-RO" sz="2200" dirty="0" smtClean="0"/>
              <a:t>PRINCIPIUL REZOLUȚIEI</a:t>
            </a:r>
          </a:p>
          <a:p>
            <a:pPr marL="0" indent="0">
              <a:buNone/>
            </a:pPr>
            <a:r>
              <a:rPr lang="ro-RO" sz="2200" dirty="0" smtClean="0"/>
              <a:t>	O problemă trebuie considerată rezolvată dacă argumentația pentru una dintre poziții este corectă structural, folosește argumente relevante, care pot fi acceptate și care sunt suficiente pentru a justifica concluzia, și aduce contraargumente eficiente împotriva tuturor criticilor serioase</a:t>
            </a:r>
            <a:r>
              <a:rPr lang="ro-RO" sz="2200" b="1" i="1" dirty="0" smtClean="0"/>
              <a:t>.</a:t>
            </a:r>
          </a:p>
          <a:p>
            <a:pPr marL="0" indent="0">
              <a:buNone/>
            </a:pPr>
            <a:r>
              <a:rPr lang="ro-RO" sz="2200" b="1" i="1" dirty="0"/>
              <a:t>	</a:t>
            </a:r>
            <a:r>
              <a:rPr lang="ro-RO" sz="2200" dirty="0" smtClean="0"/>
              <a:t>Dacă nu se poate demonstra că argumentația nu îndeplinește una dintre aceste condiții mai bine decât alte argumentații, concluzia trebuia acceptată și discuția se încheie.</a:t>
            </a:r>
            <a:endParaRPr lang="ro-RO" sz="2200" b="1" i="1" dirty="0"/>
          </a:p>
        </p:txBody>
      </p:sp>
    </p:spTree>
    <p:extLst>
      <p:ext uri="{BB962C8B-B14F-4D97-AF65-F5344CB8AC3E}">
        <p14:creationId xmlns:p14="http://schemas.microsoft.com/office/powerpoint/2010/main" val="8336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8878790" cy="1425262"/>
          </a:xfrm>
        </p:spPr>
        <p:txBody>
          <a:bodyPr>
            <a:normAutofit/>
          </a:bodyPr>
          <a:lstStyle/>
          <a:p>
            <a:r>
              <a:rPr lang="ro-RO" sz="3400" b="1" dirty="0" smtClean="0"/>
              <a:t>PRINCIPIUL IMPERFECȚIUNII (FAILIBILITĂȚII)</a:t>
            </a:r>
            <a:endParaRPr lang="ro-RO" sz="3400" b="1" dirty="0"/>
          </a:p>
        </p:txBody>
      </p:sp>
      <p:sp>
        <p:nvSpPr>
          <p:cNvPr id="3" name="Content Placeholder 2"/>
          <p:cNvSpPr>
            <a:spLocks noGrp="1"/>
          </p:cNvSpPr>
          <p:nvPr>
            <p:ph idx="1"/>
          </p:nvPr>
        </p:nvSpPr>
        <p:spPr>
          <a:xfrm>
            <a:off x="677334" y="1790163"/>
            <a:ext cx="8596668" cy="4897034"/>
          </a:xfrm>
        </p:spPr>
        <p:txBody>
          <a:bodyPr>
            <a:normAutofit/>
          </a:bodyPr>
          <a:lstStyle/>
          <a:p>
            <a:r>
              <a:rPr lang="ro-RO" sz="2200" dirty="0" smtClean="0"/>
              <a:t>Trebuie recunoscut de toți participanții la discuție. În caz de îndoială, solicitați confirmare.</a:t>
            </a:r>
          </a:p>
          <a:p>
            <a:r>
              <a:rPr lang="ro-RO" sz="2200" dirty="0" smtClean="0"/>
              <a:t>În mod special necesar în dezbaterile religioase.</a:t>
            </a:r>
          </a:p>
          <a:p>
            <a:r>
              <a:rPr lang="ro-RO" sz="2200" dirty="0" smtClean="0"/>
              <a:t>Necesitatea acestui principiu poate fi observată în istoria științei: progresul în știință se realizează aproape în exclusivitate falsificând sau arătând erori în afirmații din trecut.</a:t>
            </a:r>
          </a:p>
          <a:p>
            <a:r>
              <a:rPr lang="ro-RO" sz="2200" dirty="0" smtClean="0"/>
              <a:t>Acceptarea acestui principiu arată								</a:t>
            </a:r>
            <a:r>
              <a:rPr lang="ro-RO" sz="2200" dirty="0"/>
              <a:t> </a:t>
            </a:r>
            <a:r>
              <a:rPr lang="ro-RO" sz="2200" dirty="0" smtClean="0"/>
              <a:t>      disponibilitatea de a asculta 						</a:t>
            </a:r>
            <a:r>
              <a:rPr lang="ro-RO" sz="2200" dirty="0"/>
              <a:t> </a:t>
            </a:r>
            <a:r>
              <a:rPr lang="ro-RO" sz="2200" dirty="0" smtClean="0"/>
              <a:t>      argumentele celuilalt și a găsi							</a:t>
            </a:r>
            <a:r>
              <a:rPr lang="ro-RO" sz="2200" dirty="0"/>
              <a:t> </a:t>
            </a:r>
            <a:r>
              <a:rPr lang="ro-RO" sz="2200" dirty="0" smtClean="0"/>
              <a:t>        (împreună) argumente mai bune.</a:t>
            </a:r>
            <a:endParaRPr lang="ro-RO" sz="2200" dirty="0"/>
          </a:p>
        </p:txBody>
      </p:sp>
      <p:pic>
        <p:nvPicPr>
          <p:cNvPr id="3074" name="Picture 2" descr="http://cdn.postplanner.com/wp-content/uploads/2014/10/mistak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645" y="4314825"/>
            <a:ext cx="276225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17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693</TotalTime>
  <Words>929</Words>
  <Application>Microsoft Office PowerPoint</Application>
  <PresentationFormat>Widescreen</PresentationFormat>
  <Paragraphs>225</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Bebas Neue</vt:lpstr>
      <vt:lpstr>Kaushan Script</vt:lpstr>
      <vt:lpstr>Titillium</vt:lpstr>
      <vt:lpstr>Trebuchet MS</vt:lpstr>
      <vt:lpstr>Wingdings 3</vt:lpstr>
      <vt:lpstr>Facet</vt:lpstr>
      <vt:lpstr>ARGUMENTEZ</vt:lpstr>
      <vt:lpstr>DE CE SĂ ARGUMENTEZ (BINE)?</vt:lpstr>
      <vt:lpstr>CUM ARATă o discuție</vt:lpstr>
      <vt:lpstr>12 PRINCIPII DE CONDUITĂ INTELECTUALĂ PENTRU DISCUȚII EFICIENTE</vt:lpstr>
      <vt:lpstr>12 PRINCIPII DE CONDUITĂ INTELECTUALĂ PENTRU DISCUȚII EFICIENTE</vt:lpstr>
      <vt:lpstr>12 PRINCIPII DE CONDUITĂ INTELECTUALĂ PENTRU DISCUȚII EFICIENTE</vt:lpstr>
      <vt:lpstr>12 PRINCIPII DE CONDUITĂ INTELECTUALĂ PENTRU DISCUȚII EFICIENTE</vt:lpstr>
      <vt:lpstr>12 PRINCIPII DE CONDUITĂ INTELECTUALĂ PENTRU DISCUȚII EFICIENTE</vt:lpstr>
      <vt:lpstr>PRINCIPIUL IMPERFECȚIUNII (FAILIBILITĂȚII)</vt:lpstr>
      <vt:lpstr>PRINCIPIUL CĂUTĂRII ADEVĂRULUI</vt:lpstr>
      <vt:lpstr>PRINCIPIUL CLARITĂȚII</vt:lpstr>
      <vt:lpstr>CE ESTE ARGUMENTAREA?</vt:lpstr>
      <vt:lpstr>FORMA STANDARD A UNEI ARGUMENTĂRI</vt:lpstr>
      <vt:lpstr>EXEMPLU</vt:lpstr>
      <vt:lpstr>EXEMPLU - FORMA STANDARD</vt:lpstr>
      <vt:lpstr>TIPURI DE ARGUMENTE</vt:lpstr>
      <vt:lpstr>TIPURI DE ARGUMENTE</vt:lpstr>
      <vt:lpstr>TIPURI DE ARGUMENTE</vt:lpstr>
      <vt:lpstr>TIPURI DE ARGUMENTE</vt:lpstr>
      <vt:lpstr>ARGUMENT BUN</vt:lpstr>
      <vt:lpstr>ACCEPTAREA PREMISELOR</vt:lpstr>
      <vt:lpstr>EXEMPLU</vt:lpstr>
      <vt:lpstr>EXEMPLU – FORMA STANDARD</vt:lpstr>
      <vt:lpstr>ERORI DE ARGUMENTARE</vt:lpstr>
      <vt:lpstr>ERORI DE STRUCTURĂ</vt:lpstr>
      <vt:lpstr>ERORI DE STRUCTURĂ</vt:lpstr>
      <vt:lpstr>ERORI DE RELEVANȚĂ</vt:lpstr>
      <vt:lpstr>ERORI DE RELEVANȚĂ</vt:lpstr>
      <vt:lpstr>ERORI DE RELEVANȚĂ</vt:lpstr>
      <vt:lpstr>ERORI DE RELEVANȚĂ</vt:lpstr>
      <vt:lpstr>ERORI DE ACCEPTABILITATE</vt:lpstr>
      <vt:lpstr>ERORI DE SUFICIENȚĂ</vt:lpstr>
      <vt:lpstr>ERORI DE REPLICĂ</vt:lpstr>
      <vt:lpstr>PowerPoint Presentation</vt:lpstr>
      <vt:lpstr>"În cinste, fiecare să dea întâietate celuilalt" (Romani 12:10)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Radu Bompa</dc:creator>
  <cp:lastModifiedBy>Radu Bompa</cp:lastModifiedBy>
  <cp:revision>63</cp:revision>
  <dcterms:created xsi:type="dcterms:W3CDTF">2015-02-18T06:04:28Z</dcterms:created>
  <dcterms:modified xsi:type="dcterms:W3CDTF">2015-02-18T20:10:48Z</dcterms:modified>
</cp:coreProperties>
</file>